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420" r:id="rId3"/>
    <p:sldId id="986" r:id="rId4"/>
    <p:sldId id="1303" r:id="rId5"/>
    <p:sldId id="1304" r:id="rId6"/>
    <p:sldId id="1302" r:id="rId7"/>
    <p:sldId id="295" r:id="rId8"/>
    <p:sldId id="464" r:id="rId9"/>
    <p:sldId id="468" r:id="rId10"/>
    <p:sldId id="465" r:id="rId11"/>
    <p:sldId id="466" r:id="rId12"/>
    <p:sldId id="981" r:id="rId13"/>
    <p:sldId id="460" r:id="rId14"/>
    <p:sldId id="474" r:id="rId15"/>
    <p:sldId id="499" r:id="rId16"/>
    <p:sldId id="456" r:id="rId17"/>
    <p:sldId id="500" r:id="rId18"/>
    <p:sldId id="496" r:id="rId19"/>
    <p:sldId id="503" r:id="rId20"/>
    <p:sldId id="501" r:id="rId21"/>
    <p:sldId id="1250" r:id="rId22"/>
    <p:sldId id="1308" r:id="rId23"/>
    <p:sldId id="505" r:id="rId24"/>
    <p:sldId id="1320" r:id="rId25"/>
    <p:sldId id="1310" r:id="rId26"/>
    <p:sldId id="1311" r:id="rId27"/>
    <p:sldId id="1312" r:id="rId28"/>
    <p:sldId id="508" r:id="rId29"/>
    <p:sldId id="507" r:id="rId30"/>
    <p:sldId id="1313" r:id="rId31"/>
    <p:sldId id="1314" r:id="rId32"/>
    <p:sldId id="1305" r:id="rId33"/>
    <p:sldId id="511" r:id="rId34"/>
    <p:sldId id="1315" r:id="rId35"/>
    <p:sldId id="1316" r:id="rId36"/>
    <p:sldId id="1317" r:id="rId37"/>
    <p:sldId id="1318" r:id="rId38"/>
    <p:sldId id="1319" r:id="rId39"/>
    <p:sldId id="1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CE6"/>
    <a:srgbClr val="00B0F0"/>
    <a:srgbClr val="FF9500"/>
    <a:srgbClr val="009193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0"/>
    <p:restoredTop sz="85850"/>
  </p:normalViewPr>
  <p:slideViewPr>
    <p:cSldViewPr snapToGrid="0" snapToObjects="1">
      <p:cViewPr varScale="1">
        <p:scale>
          <a:sx n="109" d="100"/>
          <a:sy n="109" d="100"/>
        </p:scale>
        <p:origin x="1864" y="184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4273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parts of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3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E0C8E-565D-4B6E-A043-70480901BEC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98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why I am touching residual assumptions – it’s a test we need to do when we want to use a regression on spatial data. If the assumptions are violated – we need to carry out a Moran’s I test for spatial dependence on the residuals.</a:t>
            </a:r>
          </a:p>
          <a:p>
            <a:endParaRPr lang="en-GB" dirty="0"/>
          </a:p>
          <a:p>
            <a:r>
              <a:rPr lang="en-GB" dirty="0"/>
              <a:t>I will come back to this later in the lecture.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573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are interested in modelling the direct relationship between y and x although we have spatial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might be tempted to say “let’s implement a typical linear regression model and we’re sorted”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7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6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378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7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5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31F65-E45D-0F44-B05E-371C47987B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26/09/2022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21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2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3" Type="http://schemas.openxmlformats.org/officeDocument/2006/relationships/image" Target="../media/image23.png"/><Relationship Id="rId7" Type="http://schemas.openxmlformats.org/officeDocument/2006/relationships/image" Target="../media/image440.png"/><Relationship Id="rId12" Type="http://schemas.openxmlformats.org/officeDocument/2006/relationships/image" Target="../media/image480.png"/><Relationship Id="rId17" Type="http://schemas.openxmlformats.org/officeDocument/2006/relationships/image" Target="../media/image530.png"/><Relationship Id="rId2" Type="http://schemas.openxmlformats.org/officeDocument/2006/relationships/image" Target="../media/image20.png"/><Relationship Id="rId16" Type="http://schemas.openxmlformats.org/officeDocument/2006/relationships/image" Target="../media/image5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image" Target="../media/image470.png"/><Relationship Id="rId5" Type="http://schemas.openxmlformats.org/officeDocument/2006/relationships/image" Target="../media/image420.png"/><Relationship Id="rId15" Type="http://schemas.openxmlformats.org/officeDocument/2006/relationships/image" Target="../media/image510.png"/><Relationship Id="rId10" Type="http://schemas.openxmlformats.org/officeDocument/2006/relationships/image" Target="../media/image31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2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303372" y="1388550"/>
            <a:ext cx="92762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GEOG0114: Principles of spatial analysis</a:t>
            </a:r>
            <a:br>
              <a:rPr lang="en-GB" sz="28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8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2800" b="1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28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WEEK 7: spatial models (part 1)</a:t>
            </a:r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8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0"/>
            <a:r>
              <a:rPr lang="en-US" altLang="en-US" sz="28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729C-1B10-9942-8A36-0EC6012A06D7}"/>
              </a:ext>
            </a:extLst>
          </p:cNvPr>
          <p:cNvSpPr txBox="1">
            <a:spLocks/>
          </p:cNvSpPr>
          <p:nvPr/>
        </p:nvSpPr>
        <p:spPr>
          <a:xfrm>
            <a:off x="11652000" y="6439971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02666"/>
              </p:ext>
            </p:extLst>
          </p:nvPr>
        </p:nvGraphicFramePr>
        <p:xfrm>
          <a:off x="145257" y="1873860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Person’s voting for a candidate, Lung cancer risk, house infested with rodents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rodents,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837C96E-4882-984D-AA6C-FD28560311D5}"/>
              </a:ext>
            </a:extLst>
          </p:cNvPr>
          <p:cNvSpPr/>
          <p:nvPr/>
        </p:nvSpPr>
        <p:spPr>
          <a:xfrm>
            <a:off x="5993606" y="2202730"/>
            <a:ext cx="6053137" cy="895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B02D870-9BCF-E97F-C8D2-8E9A300E13D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1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Univariable &amp; Multivariable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48A2C-31C6-BBAF-0C7D-923B2F6635C4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0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929-B903-3F45-840C-0E0EC09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24"/>
            <a:ext cx="10515600" cy="6242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Do you remember one of these?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𝒃𝒙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 the statistics world, we just use a different notation: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GB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06B83-2389-C941-BA1F-11406C08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193"/>
                <a:ext cx="10515600" cy="49477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/>
              <p:nvPr/>
            </p:nvSpPr>
            <p:spPr>
              <a:xfrm>
                <a:off x="1212953" y="3913105"/>
                <a:ext cx="1014084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Components of the above linear equation:</a:t>
                </a:r>
              </a:p>
              <a:p>
                <a:endParaRPr lang="en-GB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intercept of the line on the y-axis when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slope of the line. It is amount of how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increases when there’s a unit increase in </a:t>
                </a:r>
                <a:r>
                  <a:rPr lang="en-GB" sz="20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78ADC7-BEE6-4846-BFC9-F5064E220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53" y="3913105"/>
                <a:ext cx="10140847" cy="2554545"/>
              </a:xfrm>
              <a:prstGeom prst="rect">
                <a:avLst/>
              </a:prstGeom>
              <a:blipFill>
                <a:blip r:embed="rId3"/>
                <a:stretch>
                  <a:fillRect l="-625" b="-2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90A7D8C-D675-A664-BCED-A5E1B7ECA85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independent variable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slope, also called a coefficient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77927"/>
                <a:ext cx="11662348" cy="34128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0" y="1590195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6F90-5CEE-A17F-B86E-318EABD6DBB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59E8-D902-894B-A625-B716253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entury" panose="020406040505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Variables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dependent variable</a:t>
                </a:r>
              </a:p>
              <a:p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independent variables</a:t>
                </a:r>
              </a:p>
              <a:p>
                <a:pPr marL="0" indent="0">
                  <a:buNone/>
                </a:pPr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 the slopes (or coefficients) for the corresponding variables 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x</a:t>
                </a:r>
                <a:r>
                  <a:rPr lang="en-US" b="1" i="1" baseline="-25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</a:t>
                </a:r>
                <a:r>
                  <a:rPr lang="en-US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…, </a:t>
                </a:r>
                <a:r>
                  <a:rPr lang="en-US" b="1" i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</a:t>
                </a:r>
                <a:r>
                  <a:rPr lang="en-US" b="1" i="1" baseline="-25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the error term</a:t>
                </a:r>
              </a:p>
              <a:p>
                <a:endParaRPr lang="en-US" b="1" dirty="0">
                  <a:latin typeface="Century" panose="020406040505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5191A-F295-AE4E-BEBA-CE7F8DEDE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882" y="3086100"/>
                <a:ext cx="11662348" cy="34046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/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l-G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B440EC-56E1-EE41-B2A7-B5C38594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0" y="1848446"/>
                <a:ext cx="10515600" cy="769441"/>
              </a:xfrm>
              <a:prstGeom prst="rect">
                <a:avLst/>
              </a:prstGeom>
              <a:blipFill>
                <a:blip r:embed="rId3"/>
                <a:stretch>
                  <a:fillRect t="-1639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F052-C960-AB7D-F88A-A99F01E58C7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1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illustrating the positive correlation betweenn meat consumption and colon cancer among women. ">
            <a:extLst>
              <a:ext uri="{FF2B5EF4-FFF2-40B4-BE49-F238E27FC236}">
                <a16:creationId xmlns:a16="http://schemas.microsoft.com/office/drawing/2014/main" id="{F555F172-0ACF-18ED-2BBE-683D73DD5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07" y="1494148"/>
            <a:ext cx="6108225" cy="4611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92" y="41409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Simplest example of a univariable relationship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8537" y="33039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DC65D0-C883-2743-A349-D91BA0BA015C}"/>
              </a:ext>
            </a:extLst>
          </p:cNvPr>
          <p:cNvCxnSpPr>
            <a:cxnSpLocks/>
          </p:cNvCxnSpPr>
          <p:nvPr/>
        </p:nvCxnSpPr>
        <p:spPr>
          <a:xfrm flipV="1">
            <a:off x="3128391" y="2506855"/>
            <a:ext cx="4990378" cy="278817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A1AE4-9174-8C46-B0DF-CF20F892E01D}"/>
              </a:ext>
            </a:extLst>
          </p:cNvPr>
          <p:cNvCxnSpPr>
            <a:cxnSpLocks/>
          </p:cNvCxnSpPr>
          <p:nvPr/>
        </p:nvCxnSpPr>
        <p:spPr>
          <a:xfrm>
            <a:off x="5641128" y="3871678"/>
            <a:ext cx="0" cy="47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D4785B-2A99-FD45-993C-83167132EDE6}"/>
              </a:ext>
            </a:extLst>
          </p:cNvPr>
          <p:cNvCxnSpPr>
            <a:cxnSpLocks/>
          </p:cNvCxnSpPr>
          <p:nvPr/>
        </p:nvCxnSpPr>
        <p:spPr>
          <a:xfrm flipV="1">
            <a:off x="7819721" y="2328421"/>
            <a:ext cx="0" cy="34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153620-4F92-8442-B5EA-AB3A160D2A2F}"/>
              </a:ext>
            </a:extLst>
          </p:cNvPr>
          <p:cNvCxnSpPr>
            <a:cxnSpLocks/>
          </p:cNvCxnSpPr>
          <p:nvPr/>
        </p:nvCxnSpPr>
        <p:spPr>
          <a:xfrm>
            <a:off x="4050081" y="4803224"/>
            <a:ext cx="0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DB755-BAF0-834F-9906-C79B2E7820D4}"/>
              </a:ext>
            </a:extLst>
          </p:cNvPr>
          <p:cNvCxnSpPr>
            <a:cxnSpLocks/>
          </p:cNvCxnSpPr>
          <p:nvPr/>
        </p:nvCxnSpPr>
        <p:spPr>
          <a:xfrm>
            <a:off x="4953227" y="4251887"/>
            <a:ext cx="0" cy="5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DE0469-591E-5347-82BA-F189D0E0F8A8}"/>
              </a:ext>
            </a:extLst>
          </p:cNvPr>
          <p:cNvCxnSpPr>
            <a:cxnSpLocks/>
          </p:cNvCxnSpPr>
          <p:nvPr/>
        </p:nvCxnSpPr>
        <p:spPr>
          <a:xfrm flipV="1">
            <a:off x="4537032" y="4251887"/>
            <a:ext cx="0" cy="26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DE371F-781A-CD4A-BC10-1567FDD4E7CF}"/>
              </a:ext>
            </a:extLst>
          </p:cNvPr>
          <p:cNvCxnSpPr>
            <a:cxnSpLocks/>
          </p:cNvCxnSpPr>
          <p:nvPr/>
        </p:nvCxnSpPr>
        <p:spPr>
          <a:xfrm flipV="1">
            <a:off x="3246510" y="4949030"/>
            <a:ext cx="0" cy="32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/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F5CD89-032E-224D-8FB7-8A1F86FC6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34" y="2366611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8479279" y="1588419"/>
            <a:ext cx="3648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models are best for finding the best fit between predicted values and observed values 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CD352-8144-3B4F-BA1C-A7D0D61921D6}"/>
              </a:ext>
            </a:extLst>
          </p:cNvPr>
          <p:cNvSpPr txBox="1"/>
          <p:nvPr/>
        </p:nvSpPr>
        <p:spPr>
          <a:xfrm>
            <a:off x="8479279" y="3004902"/>
            <a:ext cx="36488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a. Blue line – the predicted value for y and the blue hollow circles are the actual observed.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b. The difference between the predicted and observed value give us the error term which we term as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 model comes with a set of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/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This model returns the actual value for y (Black dot): 	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1400" b="1" dirty="0"/>
              </a:p>
              <a:p>
                <a:r>
                  <a:rPr lang="en-GB" sz="1400" b="1" dirty="0"/>
                  <a:t>This returns the fitted line (blue) which is a prediction for y: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FE898-D4D7-4842-B6E8-8D288CA3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blipFill>
                <a:blip r:embed="rId5"/>
                <a:stretch>
                  <a:fillRect l="-163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7B8AB8-CF44-144D-FC01-5C715374B04E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/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631D9C-2B7C-1443-6CCD-1832CEC1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83" y="3800003"/>
                <a:ext cx="5975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/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197697-6D63-EB33-AAAB-D273A02A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726" y="4909272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/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750D2-9E9D-9DCA-4635-18ABBF5EA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11" y="4291508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28C977-862A-B066-8F62-FC71084B7A47}"/>
              </a:ext>
            </a:extLst>
          </p:cNvPr>
          <p:cNvSpPr txBox="1"/>
          <p:nvPr/>
        </p:nvSpPr>
        <p:spPr>
          <a:xfrm>
            <a:off x="5563884" y="1989925"/>
            <a:ext cx="18589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higher than predicted: positive residual (under-estimate)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95DBF-E241-2C8A-F75C-EF870775C8F7}"/>
              </a:ext>
            </a:extLst>
          </p:cNvPr>
          <p:cNvSpPr txBox="1"/>
          <p:nvPr/>
        </p:nvSpPr>
        <p:spPr>
          <a:xfrm>
            <a:off x="6192736" y="3894898"/>
            <a:ext cx="20239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Observed value is less than predicted: negative residual (over-estimate)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44796C-08EC-8913-6301-6C0BC22EAF2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22789" y="2313091"/>
            <a:ext cx="396932" cy="25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B44DE7-B905-8232-B607-35E9D0DC770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628158" y="3964488"/>
            <a:ext cx="564578" cy="253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3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17" y="133497"/>
            <a:ext cx="11193517" cy="896516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Assumptions of Linear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924" y="33256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entury" panose="02040604050505020304" pitchFamily="18" charset="0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A6611-2F99-8745-B8FB-12E4E4A884E6}"/>
              </a:ext>
            </a:extLst>
          </p:cNvPr>
          <p:cNvSpPr txBox="1"/>
          <p:nvPr/>
        </p:nvSpPr>
        <p:spPr>
          <a:xfrm>
            <a:off x="7170915" y="1063844"/>
            <a:ext cx="45195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1: The random errors/ residuals should have a mean of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 sum of these differences between the predicted y and observed y, and then divide it be the number of data points – this should give a mean estimate that should be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Well, this assumption is saying that this sum should be approximately close to zero.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2: The distribution of these errors/residuals must be normally distributed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that if we were to take these points and generate a histogram with them – these should give a shape that’s approximately akin to a bell-curve.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must be uncorrelated. </a:t>
            </a:r>
          </a:p>
          <a:p>
            <a:endParaRPr lang="en-GB" sz="1400" b="1" u="sng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third assumption???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0E3D3D-EE4C-F408-F607-C8A1930F180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6B0FC56-A499-C989-9B29-1C8B5888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2" y="1727913"/>
            <a:ext cx="5872084" cy="4365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/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2C0223-1CC1-46C6-EF1F-38385AF0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86" y="249273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/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A37F-BA9E-5438-C017-CDA94BF7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24" y="3934300"/>
                <a:ext cx="59757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/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E6274-CF34-8117-F2FC-F2B110DE1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69" y="5024885"/>
                <a:ext cx="5975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/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7B6399-977F-2F03-3E09-274BDE5D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54" y="4407121"/>
                <a:ext cx="5975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9EF70-74E3-FEDB-9B9B-671BA67B3462}"/>
                  </a:ext>
                </a:extLst>
              </p:cNvPr>
              <p:cNvSpPr txBox="1"/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This model returns the actual value for y (Black dot): 	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sz="1400" b="1" dirty="0"/>
              </a:p>
              <a:p>
                <a:r>
                  <a:rPr lang="en-GB" sz="1400" b="1" dirty="0"/>
                  <a:t>This returns the fitted line (blue) which is a prediction for y: 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14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09EF70-74E3-FEDB-9B9B-671BA67B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3" y="6242486"/>
                <a:ext cx="7771070" cy="523220"/>
              </a:xfrm>
              <a:prstGeom prst="rect">
                <a:avLst/>
              </a:prstGeom>
              <a:blipFill>
                <a:blip r:embed="rId8"/>
                <a:stretch>
                  <a:fillRect l="-163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9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1156B2-BC48-0928-D05A-FFF45583C83A}"/>
              </a:ext>
            </a:extLst>
          </p:cNvPr>
          <p:cNvSpPr txBox="1"/>
          <p:nvPr/>
        </p:nvSpPr>
        <p:spPr>
          <a:xfrm>
            <a:off x="7106856" y="4459359"/>
            <a:ext cx="4964744" cy="9774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106856" y="3012809"/>
            <a:ext cx="49886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B737422-046B-A9C1-E3C8-0B75E939F9E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D05349-4767-E3D9-B371-0042568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DC99E-22FB-8616-6CB8-AB445C7B3983}"/>
              </a:ext>
            </a:extLst>
          </p:cNvPr>
          <p:cNvSpPr txBox="1"/>
          <p:nvPr/>
        </p:nvSpPr>
        <p:spPr>
          <a:xfrm>
            <a:off x="7095282" y="5349766"/>
            <a:ext cx="4886511" cy="13615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D92D-49DD-3141-AAE3-10E86E87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8" y="340216"/>
            <a:ext cx="6117703" cy="637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FF6A-FC12-8345-89EE-6B74EFD4D3EF}"/>
              </a:ext>
            </a:extLst>
          </p:cNvPr>
          <p:cNvSpPr txBox="1"/>
          <p:nvPr/>
        </p:nvSpPr>
        <p:spPr>
          <a:xfrm>
            <a:off x="7095282" y="2829529"/>
            <a:ext cx="4988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3: The errors/residuals must have a constant variance (homoskedasticity) and uncorrelated. </a:t>
            </a:r>
          </a:p>
          <a:p>
            <a:endParaRPr lang="en-GB"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we mean by this assumption???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we take the residuals and plot them against the predicted Y (i.e., values of the line of goodness of fit) they should exhibit a patterns that appear like the image in panel (a).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 patterns appear like this, then it’s safe to say that the variance in the errors are constant across the predicted values.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However, if is noisy like in panels b, c and d then there’s evidence of </a:t>
            </a:r>
            <a:r>
              <a:rPr lang="en-GB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heteroskedasticity</a:t>
            </a:r>
          </a:p>
          <a:p>
            <a:endParaRPr lang="en-GB" sz="1400" dirty="0">
              <a:latin typeface="Century" panose="02040604050505020304" pitchFamily="18" charset="0"/>
            </a:endParaRPr>
          </a:p>
          <a:p>
            <a:endParaRPr lang="en-GB" sz="1400" dirty="0">
              <a:latin typeface="Century" panose="020406040505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EB736-75A0-FE4A-AA64-2FFCE4AD2F0D}"/>
              </a:ext>
            </a:extLst>
          </p:cNvPr>
          <p:cNvSpPr/>
          <p:nvPr/>
        </p:nvSpPr>
        <p:spPr>
          <a:xfrm>
            <a:off x="580904" y="146727"/>
            <a:ext cx="3132158" cy="3282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EA1A8AF-36AA-13A5-696A-8D2EB25725C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5A4D42-B6B4-E9B0-6B00-F2219A38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13" y="231569"/>
            <a:ext cx="3390929" cy="25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15223-D490-274E-88CD-880FFB391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91" b="48650"/>
          <a:stretch/>
        </p:blipFill>
        <p:spPr>
          <a:xfrm>
            <a:off x="326390" y="827229"/>
            <a:ext cx="4974816" cy="4631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E16ED-1B46-DB4A-8F9C-0D3FCD3A8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42" y="827230"/>
            <a:ext cx="6376461" cy="4631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4C9BB-8077-3C41-9D54-927760B3F0A0}"/>
              </a:ext>
            </a:extLst>
          </p:cNvPr>
          <p:cNvSpPr txBox="1"/>
          <p:nvPr/>
        </p:nvSpPr>
        <p:spPr>
          <a:xfrm>
            <a:off x="5577927" y="5629671"/>
            <a:ext cx="610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plot of when the 3</a:t>
            </a:r>
            <a:r>
              <a:rPr lang="en-GB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assumption is NOT violated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454AE0D-D8EA-3E85-FBBC-0EB761B407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67F70-2400-B32A-AE88-8389D7E20D89}"/>
              </a:ext>
            </a:extLst>
          </p:cNvPr>
          <p:cNvSpPr txBox="1"/>
          <p:nvPr/>
        </p:nvSpPr>
        <p:spPr>
          <a:xfrm>
            <a:off x="326391" y="5629671"/>
            <a:ext cx="497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points should be concentrated around the line when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= 0</a:t>
            </a:r>
          </a:p>
        </p:txBody>
      </p:sp>
    </p:spTree>
    <p:extLst>
      <p:ext uri="{BB962C8B-B14F-4D97-AF65-F5344CB8AC3E}">
        <p14:creationId xmlns:p14="http://schemas.microsoft.com/office/powerpoint/2010/main" val="391574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</a:t>
            </a:r>
            <a:endParaRPr lang="en-GB" sz="36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978299-CDCD-6E4D-90D2-752042F6A068}"/>
              </a:ext>
            </a:extLst>
          </p:cNvPr>
          <p:cNvGrpSpPr/>
          <p:nvPr/>
        </p:nvGrpSpPr>
        <p:grpSpPr>
          <a:xfrm>
            <a:off x="7515980" y="1294247"/>
            <a:ext cx="4015620" cy="4470013"/>
            <a:chOff x="3468870" y="1665965"/>
            <a:chExt cx="4332019" cy="48222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EE94A2-35EC-904A-BA93-2D2ECA5B572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776B22-DAB2-7747-8C49-0D85E11E1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2088232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814C74-D096-C94A-8CBF-B082912F468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5663953" y="3429000"/>
              <a:ext cx="1008112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EEDC9E-9F73-DC41-9862-18F6DC3DFD46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4583833" y="3429000"/>
              <a:ext cx="1080120" cy="18722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86D8B4-4D17-C54E-B8B9-21A2B3721CFF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4583833" y="2852936"/>
              <a:ext cx="1080120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74BE8F-D1FC-D441-8C80-32AC36E8248C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4583833" y="4653136"/>
              <a:ext cx="1080120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37C2C6-68DC-0746-98BC-083F920739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5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2763FE-87EE-6C45-AA2E-E3F67849D8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953" y="2852936"/>
              <a:ext cx="1008112" cy="18002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CCC58-7D73-2D4E-918F-8A46F80C63AC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H="1" flipV="1">
              <a:off x="5663953" y="2852936"/>
              <a:ext cx="1008112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EAADDF-BFD2-BE40-AA18-943B66FC9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3429000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1DAEAE-D7B2-CF43-BAE6-43063F9EC6AC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 flipH="1">
              <a:off x="4583833" y="2852936"/>
              <a:ext cx="1080120" cy="57606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CFF5FE-99E1-9846-8933-962793FABCB9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5663953" y="4653136"/>
              <a:ext cx="1008112" cy="64807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45C01-A762-E94D-807C-FB4C4212B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833" y="4653136"/>
              <a:ext cx="20882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9533AB-B655-C147-A955-19BE6C288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3" y="3429000"/>
              <a:ext cx="0" cy="12241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6AAC75-67A8-F749-9781-782087798CC2}"/>
                </a:ext>
              </a:extLst>
            </p:cNvPr>
            <p:cNvGrpSpPr/>
            <p:nvPr/>
          </p:nvGrpSpPr>
          <p:grpSpPr>
            <a:xfrm>
              <a:off x="5070467" y="1665965"/>
              <a:ext cx="1186971" cy="1186971"/>
              <a:chOff x="2970910" y="554"/>
              <a:chExt cx="1186971" cy="11869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F23A70-BC1B-3C4E-99FA-465B1673DCD8}"/>
                  </a:ext>
                </a:extLst>
              </p:cNvPr>
              <p:cNvSpPr/>
              <p:nvPr/>
            </p:nvSpPr>
            <p:spPr>
              <a:xfrm>
                <a:off x="2970910" y="554"/>
                <a:ext cx="1186971" cy="1186971"/>
              </a:xfrm>
              <a:prstGeom prst="ellipse">
                <a:avLst/>
              </a:prstGeom>
              <a:solidFill>
                <a:srgbClr val="FF3B3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ED43245A-9B4A-D041-882A-566ED1AE1F80}"/>
                  </a:ext>
                </a:extLst>
              </p:cNvPr>
              <p:cNvSpPr txBox="1"/>
              <p:nvPr/>
            </p:nvSpPr>
            <p:spPr>
              <a:xfrm>
                <a:off x="3144738" y="174382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Problem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697EF8-8464-CD41-993C-14B625CAA561}"/>
                </a:ext>
              </a:extLst>
            </p:cNvPr>
            <p:cNvGrpSpPr/>
            <p:nvPr/>
          </p:nvGrpSpPr>
          <p:grpSpPr>
            <a:xfrm>
              <a:off x="6613918" y="2557077"/>
              <a:ext cx="1186971" cy="1186971"/>
              <a:chOff x="4514361" y="891666"/>
              <a:chExt cx="1186971" cy="118697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A0830D-5288-F648-8751-8D63F40CE5B2}"/>
                  </a:ext>
                </a:extLst>
              </p:cNvPr>
              <p:cNvSpPr/>
              <p:nvPr/>
            </p:nvSpPr>
            <p:spPr>
              <a:xfrm>
                <a:off x="4514361" y="891666"/>
                <a:ext cx="1186971" cy="1186971"/>
              </a:xfrm>
              <a:prstGeom prst="ellipse">
                <a:avLst/>
              </a:prstGeom>
              <a:solidFill>
                <a:srgbClr val="FF95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Oval 6">
                <a:extLst>
                  <a:ext uri="{FF2B5EF4-FFF2-40B4-BE49-F238E27FC236}">
                    <a16:creationId xmlns:a16="http://schemas.microsoft.com/office/drawing/2014/main" id="{A5620743-8A2D-A249-8922-9B7A4A023A4A}"/>
                  </a:ext>
                </a:extLst>
              </p:cNvPr>
              <p:cNvSpPr txBox="1"/>
              <p:nvPr/>
            </p:nvSpPr>
            <p:spPr>
              <a:xfrm>
                <a:off x="4688189" y="1065494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Collect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B0BB50-998F-7B4F-B1BA-7648D5C5E0D4}"/>
                </a:ext>
              </a:extLst>
            </p:cNvPr>
            <p:cNvGrpSpPr/>
            <p:nvPr/>
          </p:nvGrpSpPr>
          <p:grpSpPr>
            <a:xfrm>
              <a:off x="6600057" y="4293096"/>
              <a:ext cx="1186971" cy="1186971"/>
              <a:chOff x="4500500" y="2627685"/>
              <a:chExt cx="1186971" cy="118697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49F04A-8670-584C-B074-87B2EDE4BFA5}"/>
                  </a:ext>
                </a:extLst>
              </p:cNvPr>
              <p:cNvSpPr/>
              <p:nvPr/>
            </p:nvSpPr>
            <p:spPr>
              <a:xfrm>
                <a:off x="4500500" y="2627685"/>
                <a:ext cx="1186971" cy="1186971"/>
              </a:xfrm>
              <a:prstGeom prst="ellipse">
                <a:avLst/>
              </a:prstGeom>
              <a:solidFill>
                <a:srgbClr val="F6E31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16EE4CDB-175B-1243-82E6-22CB9F22958F}"/>
                  </a:ext>
                </a:extLst>
              </p:cNvPr>
              <p:cNvSpPr txBox="1"/>
              <p:nvPr/>
            </p:nvSpPr>
            <p:spPr>
              <a:xfrm>
                <a:off x="4674328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Wrangle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71498F1-E3CB-0E4E-B401-E35EAD7C9D3C}"/>
                </a:ext>
              </a:extLst>
            </p:cNvPr>
            <p:cNvGrpSpPr/>
            <p:nvPr/>
          </p:nvGrpSpPr>
          <p:grpSpPr>
            <a:xfrm>
              <a:off x="5070467" y="5301208"/>
              <a:ext cx="1186971" cy="1186971"/>
              <a:chOff x="2970910" y="3635797"/>
              <a:chExt cx="1186971" cy="1186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BB7312-FFD7-E64F-99AF-7C3BB763B36E}"/>
                  </a:ext>
                </a:extLst>
              </p:cNvPr>
              <p:cNvSpPr/>
              <p:nvPr/>
            </p:nvSpPr>
            <p:spPr>
              <a:xfrm>
                <a:off x="2970910" y="3635797"/>
                <a:ext cx="1186971" cy="1186971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B5AF5100-F3C0-7643-9A0B-ECF14C0AF578}"/>
                  </a:ext>
                </a:extLst>
              </p:cNvPr>
              <p:cNvSpPr txBox="1"/>
              <p:nvPr/>
            </p:nvSpPr>
            <p:spPr>
              <a:xfrm>
                <a:off x="3144738" y="3809625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Explore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14268D-D5AF-CB40-B142-C65D2F7885F5}"/>
                </a:ext>
              </a:extLst>
            </p:cNvPr>
            <p:cNvGrpSpPr/>
            <p:nvPr/>
          </p:nvGrpSpPr>
          <p:grpSpPr>
            <a:xfrm>
              <a:off x="3468870" y="4293096"/>
              <a:ext cx="1186971" cy="1186971"/>
              <a:chOff x="1369313" y="2627685"/>
              <a:chExt cx="1186971" cy="118697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E30FA4-6BA4-4C4D-845D-77D70A60B045}"/>
                  </a:ext>
                </a:extLst>
              </p:cNvPr>
              <p:cNvSpPr/>
              <p:nvPr/>
            </p:nvSpPr>
            <p:spPr>
              <a:xfrm>
                <a:off x="1369313" y="2627685"/>
                <a:ext cx="1186971" cy="1186971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B7A49FCC-5967-0244-8674-C870A6083028}"/>
                  </a:ext>
                </a:extLst>
              </p:cNvPr>
              <p:cNvSpPr txBox="1"/>
              <p:nvPr/>
            </p:nvSpPr>
            <p:spPr>
              <a:xfrm>
                <a:off x="1543141" y="2801513"/>
                <a:ext cx="83931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Model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C002DD-807B-B141-86A3-DC94EDE1FDF7}"/>
                </a:ext>
              </a:extLst>
            </p:cNvPr>
            <p:cNvGrpSpPr/>
            <p:nvPr/>
          </p:nvGrpSpPr>
          <p:grpSpPr>
            <a:xfrm>
              <a:off x="3503713" y="2530061"/>
              <a:ext cx="1186971" cy="1186971"/>
              <a:chOff x="1404156" y="864650"/>
              <a:chExt cx="1186971" cy="118697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EE260E-123B-AD46-85E5-1609657DEF74}"/>
                  </a:ext>
                </a:extLst>
              </p:cNvPr>
              <p:cNvSpPr/>
              <p:nvPr/>
            </p:nvSpPr>
            <p:spPr>
              <a:xfrm>
                <a:off x="1404156" y="864650"/>
                <a:ext cx="1186971" cy="1186971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90226715-9062-5540-95CC-8017D9536E45}"/>
                  </a:ext>
                </a:extLst>
              </p:cNvPr>
              <p:cNvSpPr txBox="1"/>
              <p:nvPr/>
            </p:nvSpPr>
            <p:spPr>
              <a:xfrm>
                <a:off x="1476164" y="1038478"/>
                <a:ext cx="941135" cy="8393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Knowledge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E143C-7989-2D4D-9FF7-BE5D5A4F51AF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5663952" y="2852936"/>
              <a:ext cx="0" cy="24482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96111" y="1518484"/>
            <a:ext cx="7121723" cy="49494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Regression-based models for causal and predictive inference</a:t>
            </a:r>
          </a:p>
          <a:p>
            <a:pPr marL="457200" lvl="1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Linear Regression (SLR)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Diagnostics of Residuals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 evidence for Spatial Dependence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Extending an SLR to Spatial Regression Model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</a:t>
            </a:r>
          </a:p>
          <a:p>
            <a:pPr lvl="1"/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 for model selection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We’ll cover an example of analysis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58757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Spatial (Lag &amp; Error) Linear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0D96-19A4-EBDC-5277-592EE0857A88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/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Notes: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dependent variable that is continuous and normally distributed, where there are 16 observation for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Averaged house price (£)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be some independent variable, where there are 16 observations for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Socioeconomic deprivation score</a:t>
                </a:r>
              </a:p>
              <a:p>
                <a:endParaRPr lang="en-GB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Research question: 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To investigate the </a:t>
                </a:r>
                <a:r>
                  <a:rPr lang="en-GB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geospatial</a:t>
                </a:r>
                <a:r>
                  <a:rPr lang="en-GB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impacts of socioeconomic deprivation on house price in this hypothetical study area.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525097-BD9E-2844-915E-56493ECB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143994"/>
                <a:ext cx="4490512" cy="4770537"/>
              </a:xfrm>
              <a:prstGeom prst="rect">
                <a:avLst/>
              </a:prstGeom>
              <a:blipFill>
                <a:blip r:embed="rId3"/>
                <a:stretch>
                  <a:fillRect l="-563" t="-266" r="-1127" b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122599" y="80748"/>
            <a:ext cx="697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we have 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/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21880-543D-4F40-F9C5-E4C5AA05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89" y="5829097"/>
                <a:ext cx="4383875" cy="338554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E8F9E01-89B5-5FCF-FFE0-5F0847151F27}"/>
              </a:ext>
            </a:extLst>
          </p:cNvPr>
          <p:cNvSpPr txBox="1"/>
          <p:nvPr/>
        </p:nvSpPr>
        <p:spPr>
          <a:xfrm>
            <a:off x="7578889" y="5069134"/>
            <a:ext cx="44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Insufficient to use the typical linear regression model for this context </a:t>
            </a:r>
            <a:endParaRPr lang="en-GB" sz="16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B5F8A5-9422-7B6B-660D-31D0AC872FB4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other house price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values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neighbouring areas (i.e., house prices values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such as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 (aka Spatially lagged Y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are suggestive of spatial spill overs or diffusion.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spatial lags in a linear regression, the assumptions about independence, and observations being uncorrelated are always violated.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95895" y="26296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The outcome of a location is influenced by other outcomes values from direct neighbours [1]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832531" y="248233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097625" y="392903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082299" y="3081274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</p:cNvCxnSpPr>
          <p:nvPr/>
        </p:nvCxnSpPr>
        <p:spPr>
          <a:xfrm>
            <a:off x="3215768" y="2798456"/>
            <a:ext cx="868648" cy="630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</p:cNvCxnSpPr>
          <p:nvPr/>
        </p:nvCxnSpPr>
        <p:spPr>
          <a:xfrm>
            <a:off x="4308578" y="2435514"/>
            <a:ext cx="21282" cy="836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272322"/>
            <a:ext cx="565886" cy="37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463776" y="3648016"/>
            <a:ext cx="549828" cy="33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</p:cNvCxnSpPr>
          <p:nvPr/>
        </p:nvCxnSpPr>
        <p:spPr>
          <a:xfrm flipH="1" flipV="1">
            <a:off x="4492356" y="3732685"/>
            <a:ext cx="354309" cy="53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BAC4-4C15-6B89-7E62-930D6F2DBFC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1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471915-AD1B-09D1-D99E-778A5EED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CF0530A6-A82C-FB62-6F9E-F4E87AFF6B56}"/>
              </a:ext>
            </a:extLst>
          </p:cNvPr>
          <p:cNvSpPr txBox="1"/>
          <p:nvPr/>
        </p:nvSpPr>
        <p:spPr>
          <a:xfrm>
            <a:off x="7710228" y="123899"/>
            <a:ext cx="43281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same concept applies to all other areas, as well. While the house price values in neighbouring areas from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are impacting influence it on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can say the same thing is happening for all other areas. For instances, let consider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This is going to be influenced by other house price values from its direct neighbours (i.e.,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reinforce, in this scenario, when the dependent variable’s outcomes from neighbouring areas have an influence on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dependent variable (aka Spatially lagged Y model)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D8BBF0F-B95C-719E-1E05-B3DA188F1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09F2B-A9B5-8D45-5E20-C9BF921BC483}"/>
              </a:ext>
            </a:extLst>
          </p:cNvPr>
          <p:cNvSpPr txBox="1"/>
          <p:nvPr/>
        </p:nvSpPr>
        <p:spPr>
          <a:xfrm>
            <a:off x="95895" y="26296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1: The outcome of a location is influenced by other outcomes values from direct neighbours [2]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0D449A-D04F-22A2-2AE4-5A83B11DEA3E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78AF8C-65B0-9A50-441F-465D78F5DEA1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78AF8C-65B0-9A50-441F-465D78F5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284930-5413-0382-7BB9-0A229E8A315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284930-5413-0382-7BB9-0A229E8A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62DFE-205C-F070-946A-E8EB5C18DAD6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662DFE-205C-F070-946A-E8EB5C18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49D42A-2EE1-DCE2-378D-FB689923AA8F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49D42A-2EE1-DCE2-378D-FB689923A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7844D4-8D72-BF0B-DD98-BF00570FCF99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7844D4-8D72-BF0B-DD98-BF00570F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0C158-FF97-4B35-E1A7-5E43814B6D75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C0C158-FF97-4B35-E1A7-5E43814B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83FE15-6838-240F-C8DD-F4AD6D1CE5DE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83FE15-6838-240F-C8DD-F4AD6D1C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FF4ACB-EF44-27FC-D3EF-29D75D072BEF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FF4ACB-EF44-27FC-D3EF-29D75D07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30A6EF-BA7C-2641-4D61-08C6626D50C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30A6EF-BA7C-2641-4D61-08C6626D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947C4-BE33-2D29-444B-03ED82DA0CD0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947C4-BE33-2D29-444B-03ED82DA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662647-3402-D97D-113E-E535F0158494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662647-3402-D97D-113E-E535F015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CEE99C-5F85-B900-5501-85ACEA78BEB2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CEE99C-5F85-B900-5501-85ACEA78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F8AD84-1410-6D10-063B-E7B1F459FD7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F8AD84-1410-6D10-063B-E7B1F459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EBA446-C64C-3FA1-B329-6AC60AC89AA8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EBA446-C64C-3FA1-B329-6AC60AC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05A427-AB72-4530-2DBC-BC386B175085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05A427-AB72-4530-2DBC-BC386B17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8878E4-4C72-AEBA-B55A-3E0ED2D1172C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8878E4-4C72-AEBA-B55A-3E0ED2D1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6CAC4AF2-E172-CB40-ABCA-E03311601DA1}"/>
              </a:ext>
            </a:extLst>
          </p:cNvPr>
          <p:cNvSpPr/>
          <p:nvPr/>
        </p:nvSpPr>
        <p:spPr>
          <a:xfrm>
            <a:off x="5069169" y="3095666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3CDA80-5C7C-744F-D335-18BAFDBEA9E2}"/>
              </a:ext>
            </a:extLst>
          </p:cNvPr>
          <p:cNvSpPr/>
          <p:nvPr/>
        </p:nvSpPr>
        <p:spPr>
          <a:xfrm>
            <a:off x="4100745" y="205306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8617066-E699-70B9-051B-EC752D5661B5}"/>
              </a:ext>
            </a:extLst>
          </p:cNvPr>
          <p:cNvSpPr/>
          <p:nvPr/>
        </p:nvSpPr>
        <p:spPr>
          <a:xfrm>
            <a:off x="5422457" y="197950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06CAB6-046B-3B3D-5C41-20EA8B3218E7}"/>
              </a:ext>
            </a:extLst>
          </p:cNvPr>
          <p:cNvSpPr/>
          <p:nvPr/>
        </p:nvSpPr>
        <p:spPr>
          <a:xfrm>
            <a:off x="5808020" y="464384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9C26219-C9D7-237B-57AD-64809C1D72D0}"/>
              </a:ext>
            </a:extLst>
          </p:cNvPr>
          <p:cNvSpPr/>
          <p:nvPr/>
        </p:nvSpPr>
        <p:spPr>
          <a:xfrm>
            <a:off x="4775209" y="416810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81D25D-E92B-BAD8-E068-D08223D1CBC7}"/>
              </a:ext>
            </a:extLst>
          </p:cNvPr>
          <p:cNvSpPr/>
          <p:nvPr/>
        </p:nvSpPr>
        <p:spPr>
          <a:xfrm>
            <a:off x="6163673" y="2904619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64D3AB-727A-869F-F374-B30FF7E8D5C7}"/>
              </a:ext>
            </a:extLst>
          </p:cNvPr>
          <p:cNvCxnSpPr>
            <a:cxnSpLocks/>
          </p:cNvCxnSpPr>
          <p:nvPr/>
        </p:nvCxnSpPr>
        <p:spPr>
          <a:xfrm flipH="1">
            <a:off x="5383952" y="3158136"/>
            <a:ext cx="761809" cy="144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EB6D643-A6AE-566C-8513-7990C09B0340}"/>
              </a:ext>
            </a:extLst>
          </p:cNvPr>
          <p:cNvCxnSpPr>
            <a:cxnSpLocks/>
          </p:cNvCxnSpPr>
          <p:nvPr/>
        </p:nvCxnSpPr>
        <p:spPr>
          <a:xfrm>
            <a:off x="4496158" y="2398245"/>
            <a:ext cx="694718" cy="836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8D369A-3976-93A2-57FC-FD3DF8E2B49C}"/>
              </a:ext>
            </a:extLst>
          </p:cNvPr>
          <p:cNvCxnSpPr>
            <a:cxnSpLocks/>
          </p:cNvCxnSpPr>
          <p:nvPr/>
        </p:nvCxnSpPr>
        <p:spPr>
          <a:xfrm flipH="1">
            <a:off x="5324217" y="2383957"/>
            <a:ext cx="206982" cy="844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889D0E-83AF-4361-4E36-543E5BC2CA5E}"/>
              </a:ext>
            </a:extLst>
          </p:cNvPr>
          <p:cNvCxnSpPr>
            <a:cxnSpLocks/>
          </p:cNvCxnSpPr>
          <p:nvPr/>
        </p:nvCxnSpPr>
        <p:spPr>
          <a:xfrm flipH="1" flipV="1">
            <a:off x="5383952" y="3471507"/>
            <a:ext cx="595586" cy="1150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64826C-833C-6F20-19D1-1756ADD83B24}"/>
              </a:ext>
            </a:extLst>
          </p:cNvPr>
          <p:cNvCxnSpPr>
            <a:cxnSpLocks/>
          </p:cNvCxnSpPr>
          <p:nvPr/>
        </p:nvCxnSpPr>
        <p:spPr>
          <a:xfrm flipV="1">
            <a:off x="4946940" y="3454974"/>
            <a:ext cx="277067" cy="700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C1B60-A590-7895-30B2-6CC609D958A4}"/>
              </a:ext>
            </a:extLst>
          </p:cNvPr>
          <p:cNvSpPr/>
          <p:nvPr/>
        </p:nvSpPr>
        <p:spPr>
          <a:xfrm>
            <a:off x="5453199" y="3113567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5D39-29DE-C18E-EF43-5E226E87217C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0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Another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the independent variable values (i.e., socioeconomic deprivation) from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the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 (aka Spatially lagged X model)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2: Independent variable from the surrounding neighbourhoods have an influence on the values of the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28322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2441144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47" y="2031918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99" y="4605118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80" y="4550729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70" y="419153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22" y="3125502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05" y="39715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61" y="3369066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E8862-7E41-E696-DB65-3C72406BEB4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3</a:t>
            </a:r>
            <a:r>
              <a:rPr lang="en-GB" sz="1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type of spatial dependency in this neighbourhood structure can be seen when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some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influenced by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values from the dependent and independent variable (i.e., house price and socioeconomic deprivation) from the surrounding neighbouring areas (i.e., socioeconomic deprivation values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x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house prices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measured in neighbourhoods 3, 4, 9, 11, and 16.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when both the dependent and independent variable from neighbours influences the outcome of a location, we call this type of spatial dependence a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on the independent variable</a:t>
            </a:r>
          </a:p>
          <a:p>
            <a:endParaRPr lang="en-GB" sz="14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Again, such spatial lag of this sorts are suggestive of spatial spill overs or diffusion. 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6" y="609278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229235" y="89772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3: Both the values from the dependent and independent variable from the surrounding neighbourhoods have an influence on the value of the outcome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/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D64673-A9B1-7734-E88F-E55B69DB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29" y="1588786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/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2BCADE-AE9E-8511-1D76-45414E17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31" y="2490679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/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2DA422-2D3C-CB41-A7EC-90316E1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416" y="2067650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/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FD395F-F20D-57B5-4CAB-C4A36F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54" y="1252713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/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CE11F2-94AA-0061-8945-B658A25A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92" y="1057041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/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3EFB8C-6EE5-97AE-1AC8-E1D77983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52" y="1997097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/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674845-37E9-C6A4-4A74-FEF7AFE2C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27386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/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BFD7C9-F403-127B-A3C9-841C4F8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21" y="3132826"/>
                <a:ext cx="831335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/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D4DC42-6DF7-E40C-40E6-1CFA1275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19" y="4643842"/>
                <a:ext cx="831335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/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328F221-35F7-8338-A665-9ABACAFEC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7" y="4183043"/>
                <a:ext cx="83133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/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63BF20-0D6F-B599-9E0B-5CE49D86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56" y="5069134"/>
                <a:ext cx="83133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/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0C5FB1-A59E-9897-D485-60EC41FD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2" y="5223022"/>
                <a:ext cx="83133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/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7CA367E-DF64-40D1-8C1E-FD491BA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503462"/>
                <a:ext cx="83133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/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D5F2A5-DD18-7865-2D20-D539DF24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63" y="3956392"/>
                <a:ext cx="83133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/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7E969F-E6BE-1F44-5687-EA98FF9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45" y="3309825"/>
                <a:ext cx="83133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397357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097248" y="2021532"/>
            <a:ext cx="74941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2921877" y="2434356"/>
            <a:ext cx="631858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133988" y="3971257"/>
            <a:ext cx="736530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4846666" y="4178401"/>
            <a:ext cx="745119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173832" y="3113225"/>
            <a:ext cx="649226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61202" y="2760494"/>
            <a:ext cx="623214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142097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  <a:endCxn id="67" idx="0"/>
          </p:cNvCxnSpPr>
          <p:nvPr/>
        </p:nvCxnSpPr>
        <p:spPr>
          <a:xfrm flipH="1">
            <a:off x="4516413" y="3304273"/>
            <a:ext cx="657419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463430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CEF98-E93D-DAF6-445D-123D879D6CD3}"/>
              </a:ext>
            </a:extLst>
          </p:cNvPr>
          <p:cNvSpPr/>
          <p:nvPr/>
        </p:nvSpPr>
        <p:spPr>
          <a:xfrm>
            <a:off x="4531030" y="3356255"/>
            <a:ext cx="397357" cy="41377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89E99-0124-906D-07B7-56701024DA56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2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A6525097-BD9E-2844-915E-56493ECB3EE4}"/>
              </a:ext>
            </a:extLst>
          </p:cNvPr>
          <p:cNvSpPr txBox="1"/>
          <p:nvPr/>
        </p:nvSpPr>
        <p:spPr>
          <a:xfrm>
            <a:off x="7710228" y="123899"/>
            <a:ext cx="43281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 </a:t>
            </a:r>
          </a:p>
          <a:p>
            <a:endParaRPr lang="en-GB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last type of spatial dependency can occur when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error 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observed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 (house price)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neighbouring areas where there’s some independent variable which we have not considered which is somehow having a major influence on the measured outcome in neighbourhood (16) (y</a:t>
            </a:r>
            <a:r>
              <a:rPr lang="en-GB" sz="1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).</a:t>
            </a:r>
          </a:p>
          <a:p>
            <a:endParaRPr lang="en-GB" sz="1400" b="1" dirty="0">
              <a:latin typeface="Century" panose="02040604050505020304" pitchFamily="18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 in turn, can also influence each other, and can be correlated.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this scenario, this type of spatial dependence is called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</a:t>
            </a: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b="1" dirty="0"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134C79D-EDC1-DE31-A69C-D39A4159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0" r="17297"/>
          <a:stretch/>
        </p:blipFill>
        <p:spPr>
          <a:xfrm>
            <a:off x="229235" y="578015"/>
            <a:ext cx="7285589" cy="60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F0FD0-67C2-12AB-07C1-93D0F3A0E022}"/>
              </a:ext>
            </a:extLst>
          </p:cNvPr>
          <p:cNvSpPr txBox="1"/>
          <p:nvPr/>
        </p:nvSpPr>
        <p:spPr>
          <a:xfrm>
            <a:off x="71582" y="40337"/>
            <a:ext cx="7285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4: The errors represent the unexplained or “independent variables” that are unaccounted across neighbourhoods impacting our dependent variable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05194-B927-FA6C-8785-169A78F4F7CC}"/>
              </a:ext>
            </a:extLst>
          </p:cNvPr>
          <p:cNvSpPr txBox="1"/>
          <p:nvPr/>
        </p:nvSpPr>
        <p:spPr>
          <a:xfrm>
            <a:off x="386892" y="6489652"/>
            <a:ext cx="697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hypothetical study area with 16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/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332887-FC78-44D8-A895-2384677C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4" y="2982839"/>
                <a:ext cx="83133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CFC66ED-D0CB-8395-6534-BF3E607265C7}"/>
              </a:ext>
            </a:extLst>
          </p:cNvPr>
          <p:cNvSpPr/>
          <p:nvPr/>
        </p:nvSpPr>
        <p:spPr>
          <a:xfrm>
            <a:off x="4084416" y="3309825"/>
            <a:ext cx="729841" cy="4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8F81A-4D13-0577-3501-713FF3505555}"/>
              </a:ext>
            </a:extLst>
          </p:cNvPr>
          <p:cNvSpPr/>
          <p:nvPr/>
        </p:nvSpPr>
        <p:spPr>
          <a:xfrm>
            <a:off x="4430998" y="202153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3E8215-20B2-0C80-11D4-EE9F45E69050}"/>
              </a:ext>
            </a:extLst>
          </p:cNvPr>
          <p:cNvSpPr/>
          <p:nvPr/>
        </p:nvSpPr>
        <p:spPr>
          <a:xfrm>
            <a:off x="3138067" y="2434356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107BFF3-E012-8A10-9FE7-B6A954922E36}"/>
              </a:ext>
            </a:extLst>
          </p:cNvPr>
          <p:cNvSpPr/>
          <p:nvPr/>
        </p:nvSpPr>
        <p:spPr>
          <a:xfrm>
            <a:off x="3454850" y="3971257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DDD220-791D-9DBD-551B-1E78846D0C4A}"/>
              </a:ext>
            </a:extLst>
          </p:cNvPr>
          <p:cNvSpPr/>
          <p:nvPr/>
        </p:nvSpPr>
        <p:spPr>
          <a:xfrm>
            <a:off x="5176118" y="4178401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34378C8-2B5C-9A30-F9D8-F31A7C917F7C}"/>
              </a:ext>
            </a:extLst>
          </p:cNvPr>
          <p:cNvSpPr/>
          <p:nvPr/>
        </p:nvSpPr>
        <p:spPr>
          <a:xfrm>
            <a:off x="5407390" y="3113225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F02583-A6F4-E225-CA39-A33158698565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3492861" y="2760494"/>
            <a:ext cx="591555" cy="668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346F88-5E2B-2B4D-4421-89666A7033A6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4329860" y="2403627"/>
            <a:ext cx="308972" cy="868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AAD35B-84F6-4BCD-67C8-8CF9ED35DBD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16413" y="3304273"/>
            <a:ext cx="890977" cy="5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8295A03-900C-235B-BA9C-224F9B60BA0C}"/>
              </a:ext>
            </a:extLst>
          </p:cNvPr>
          <p:cNvCxnSpPr>
            <a:cxnSpLocks/>
          </p:cNvCxnSpPr>
          <p:nvPr/>
        </p:nvCxnSpPr>
        <p:spPr>
          <a:xfrm flipV="1">
            <a:off x="3769986" y="3616754"/>
            <a:ext cx="327261" cy="414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22896B1-CF6C-41AE-6449-EB2A46F18D62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4492356" y="3732685"/>
            <a:ext cx="744635" cy="501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/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C6D7E-6ED9-BC2A-0BFE-3C375371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9" y="1626531"/>
                <a:ext cx="83133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/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F1A3D-807D-A7CB-A080-4B0209D05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6" y="1254043"/>
                <a:ext cx="831335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/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60EF3-3F00-E52C-DF46-427CFA5C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57" y="1043916"/>
                <a:ext cx="831335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/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54CF60-32E4-DE6C-A1A8-58D3CE36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85" y="2461700"/>
                <a:ext cx="831335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/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1CE9D-1564-D45B-CD0B-170D53ED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22" y="2042347"/>
                <a:ext cx="8313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/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517B81-4CA6-A8ED-E328-349B84E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65" y="1966821"/>
                <a:ext cx="83133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/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02702-0D7C-29B4-EB97-F8CEFE5D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03750"/>
                <a:ext cx="83133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/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0D76C4-07E5-7DB1-70B7-C723CEFC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28" y="4637672"/>
                <a:ext cx="984189" cy="307777"/>
              </a:xfrm>
              <a:prstGeom prst="rect">
                <a:avLst/>
              </a:prstGeom>
              <a:blipFill>
                <a:blip r:embed="rId11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/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2803AF-F861-36CE-138C-82C0A764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88" y="5308657"/>
                <a:ext cx="984189" cy="307777"/>
              </a:xfrm>
              <a:prstGeom prst="rect">
                <a:avLst/>
              </a:prstGeom>
              <a:blipFill>
                <a:blip r:embed="rId12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/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0E227-9480-D9F5-BD34-51E2FCD0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4" y="5125937"/>
                <a:ext cx="984189" cy="307777"/>
              </a:xfrm>
              <a:prstGeom prst="rect">
                <a:avLst/>
              </a:prstGeom>
              <a:blipFill>
                <a:blip r:embed="rId13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/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700325-C56D-874D-D08B-D40B96F5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57" y="4591962"/>
                <a:ext cx="984189" cy="307777"/>
              </a:xfrm>
              <a:prstGeom prst="rect">
                <a:avLst/>
              </a:prstGeom>
              <a:blipFill>
                <a:blip r:embed="rId14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/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B7105A-BECE-424C-4D14-C5CF2513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28" y="4232022"/>
                <a:ext cx="984189" cy="307777"/>
              </a:xfrm>
              <a:prstGeom prst="rect">
                <a:avLst/>
              </a:prstGeom>
              <a:blipFill>
                <a:blip r:embed="rId15"/>
                <a:stretch>
                  <a:fillRect r="-769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/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87DBFA-B86D-07F4-3C7E-C15B925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75" y="3136745"/>
                <a:ext cx="9841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/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89607-AE09-0576-5B98-3D161B1B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22" y="3994403"/>
                <a:ext cx="984189" cy="307777"/>
              </a:xfrm>
              <a:prstGeom prst="rect">
                <a:avLst/>
              </a:prstGeom>
              <a:blipFill>
                <a:blip r:embed="rId17"/>
                <a:stretch>
                  <a:fillRect r="-6329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/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  <m:r>
                        <a:rPr lang="en-GB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BFFAE4-5871-D9D7-EE18-4C13A3B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36" y="3367742"/>
                <a:ext cx="984189" cy="307777"/>
              </a:xfrm>
              <a:prstGeom prst="rect">
                <a:avLst/>
              </a:prstGeom>
              <a:blipFill>
                <a:blip r:embed="rId18"/>
                <a:stretch>
                  <a:fillRect r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E79A890A-1A34-4BAD-C684-E8FFD0CFDA0E}"/>
              </a:ext>
            </a:extLst>
          </p:cNvPr>
          <p:cNvSpPr/>
          <p:nvPr/>
        </p:nvSpPr>
        <p:spPr>
          <a:xfrm>
            <a:off x="4855863" y="3372092"/>
            <a:ext cx="415667" cy="382095"/>
          </a:xfrm>
          <a:prstGeom prst="ellipse">
            <a:avLst/>
          </a:prstGeom>
          <a:noFill/>
          <a:ln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8FBC7E-11F3-2701-981E-91E6D94F1B19}"/>
              </a:ext>
            </a:extLst>
          </p:cNvPr>
          <p:cNvCxnSpPr/>
          <p:nvPr/>
        </p:nvCxnSpPr>
        <p:spPr>
          <a:xfrm>
            <a:off x="4855863" y="2350124"/>
            <a:ext cx="643254" cy="744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C61514-F737-D9CB-D063-634DCD1C0F69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5383952" y="3554270"/>
            <a:ext cx="180605" cy="62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6BB3A5-4327-AF1B-36F7-6D43F1C1B6AF}"/>
              </a:ext>
            </a:extLst>
          </p:cNvPr>
          <p:cNvCxnSpPr>
            <a:cxnSpLocks/>
          </p:cNvCxnSpPr>
          <p:nvPr/>
        </p:nvCxnSpPr>
        <p:spPr>
          <a:xfrm flipH="1" flipV="1">
            <a:off x="3893089" y="4183043"/>
            <a:ext cx="1255801" cy="170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F9E21E-A814-F11C-086B-D6FDA7AC8FEF}"/>
              </a:ext>
            </a:extLst>
          </p:cNvPr>
          <p:cNvCxnSpPr>
            <a:cxnSpLocks/>
          </p:cNvCxnSpPr>
          <p:nvPr/>
        </p:nvCxnSpPr>
        <p:spPr>
          <a:xfrm flipH="1" flipV="1">
            <a:off x="3311763" y="2837974"/>
            <a:ext cx="241971" cy="1109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780C9-4515-03EE-928B-E7B40F4676B6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579152" y="2350124"/>
            <a:ext cx="819438" cy="1740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6159E-B593-67C5-5E8E-A7A97AE82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4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the overall association, or relationships between X and Y, while considering: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GB" sz="14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well as quantitative the direct and indirectly relationship an independent variable will have on the outcome in a location, and in outcomes from neighbouring locations.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" y="453415"/>
            <a:ext cx="3849414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92" y="465079"/>
            <a:ext cx="3853696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8609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4" y="3688396"/>
            <a:ext cx="3882139" cy="307953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80592" y="481189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695" y="3688396"/>
            <a:ext cx="3852834" cy="30795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941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3F0AA6C-01DD-01E4-7F28-866BFADAD26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9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2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738664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2. Spatial Lag Model (lagged on the independent variable)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738664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75C70A8-347B-B363-1F4F-3272AAF50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65" y="1800642"/>
            <a:ext cx="5011140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A5B85-A7FD-2F48-2D6B-2756A07455F3}"/>
              </a:ext>
            </a:extLst>
          </p:cNvPr>
          <p:cNvSpPr txBox="1"/>
          <p:nvPr/>
        </p:nvSpPr>
        <p:spPr>
          <a:xfrm>
            <a:off x="340260" y="1833326"/>
            <a:ext cx="198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23D212F-640E-BDF2-E121-F45786C26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326" y="1800642"/>
            <a:ext cx="5140413" cy="40044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97A6E-F35D-F3C0-88BA-DF73F4E45203}"/>
              </a:ext>
            </a:extLst>
          </p:cNvPr>
          <p:cNvSpPr txBox="1"/>
          <p:nvPr/>
        </p:nvSpPr>
        <p:spPr>
          <a:xfrm>
            <a:off x="6711328" y="1816752"/>
            <a:ext cx="180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/>
              <p:nvPr/>
            </p:nvSpPr>
            <p:spPr>
              <a:xfrm>
                <a:off x="200663" y="5849098"/>
                <a:ext cx="511624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 in the righthand side of the equation represents the observed outcome from other neighbouring areas (i.e., spatially lagged on Y)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“Rho” is the degree for how each measure for the outcome of (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is influenced by its direct neighbours (for 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endParaRPr lang="en-GB" sz="105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5396E-5490-3696-CB61-03280129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3" y="5849098"/>
                <a:ext cx="5116242" cy="900246"/>
              </a:xfrm>
              <a:prstGeom prst="rect">
                <a:avLst/>
              </a:prstGeom>
              <a:blipFill>
                <a:blip r:embed="rId7"/>
                <a:stretch>
                  <a:fillRect r="-248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/>
              <p:nvPr/>
            </p:nvSpPr>
            <p:spPr>
              <a:xfrm>
                <a:off x="6711326" y="5814178"/>
                <a:ext cx="5116242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 is a spatial weights matrix (contiguity – based)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X in the righthand side of the equation represents the observed values of the independent variable from other neighbouring areas (spatially lagged on X)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“theta” is the degree of how each measure of the outcome (</a:t>
                </a:r>
                <a:r>
                  <a:rPr lang="en-GB" sz="105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</a:t>
                </a:r>
                <a:r>
                  <a:rPr lang="en-GB" sz="105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 is influenced by its direct neighbours (for X) measures.</a:t>
                </a:r>
                <a:endParaRPr lang="en-GB" sz="105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E2E47A-8975-84E2-D1B2-2B746670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5814178"/>
                <a:ext cx="5116242" cy="900246"/>
              </a:xfrm>
              <a:prstGeom prst="rect">
                <a:avLst/>
              </a:prstGeom>
              <a:blipFill>
                <a:blip r:embed="rId8"/>
                <a:stretch>
                  <a:fillRect r="-248"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D7EA32-5B3A-0A30-4E78-053A1245350C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1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/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Multivariable Linear Regression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50A5A-0878-C842-8D67-24FABA9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5" y="148413"/>
                <a:ext cx="5289630" cy="738664"/>
              </a:xfrm>
              <a:prstGeom prst="rect">
                <a:avLst/>
              </a:prstGeom>
              <a:blipFill>
                <a:blip r:embed="rId3"/>
                <a:stretch>
                  <a:fillRect t="-1667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/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3. Spatial Lag Model (lagged on both the dependent and independent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291-E06F-1249-9BF5-FF6940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0" y="1052900"/>
                <a:ext cx="5005574" cy="954107"/>
              </a:xfrm>
              <a:prstGeom prst="rect">
                <a:avLst/>
              </a:prstGeom>
              <a:blipFill>
                <a:blip r:embed="rId4"/>
                <a:stretch>
                  <a:fillRect r="-253"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/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4. Spatial Error Model</a:t>
                </a:r>
              </a:p>
              <a:p>
                <a:pPr algn="ctr"/>
                <a:endParaRPr lang="en-GB" sz="1400" b="1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GB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GB" sz="1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E36CC4-9AE1-1747-93FA-0B9F814C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6" y="1052900"/>
                <a:ext cx="5140413" cy="95410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7C5849C-B86B-2060-F9E1-B13CF925F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30" y="2018941"/>
            <a:ext cx="5008948" cy="397337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A8CF5-8480-4009-157D-42FF7009130E}"/>
              </a:ext>
            </a:extLst>
          </p:cNvPr>
          <p:cNvSpPr txBox="1"/>
          <p:nvPr/>
        </p:nvSpPr>
        <p:spPr>
          <a:xfrm>
            <a:off x="311330" y="2018941"/>
            <a:ext cx="16939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4C3D6B8-9915-65FE-232F-50440CD06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325" y="2007007"/>
            <a:ext cx="5140413" cy="41086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A0E79-3DF2-F269-1DA1-98FA5B904CB1}"/>
              </a:ext>
            </a:extLst>
          </p:cNvPr>
          <p:cNvSpPr txBox="1"/>
          <p:nvPr/>
        </p:nvSpPr>
        <p:spPr>
          <a:xfrm>
            <a:off x="6784898" y="2031959"/>
            <a:ext cx="2034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3B46-78F9-D066-4088-5211902BE959}"/>
              </a:ext>
            </a:extLst>
          </p:cNvPr>
          <p:cNvSpPr txBox="1"/>
          <p:nvPr/>
        </p:nvSpPr>
        <p:spPr>
          <a:xfrm>
            <a:off x="255996" y="6013429"/>
            <a:ext cx="51162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 to slide number 28 to see the meanings of each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/>
              <p:nvPr/>
            </p:nvSpPr>
            <p:spPr>
              <a:xfrm>
                <a:off x="6711325" y="6130690"/>
                <a:ext cx="5116242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 are the correlated spatial error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𝜆</m:t>
                    </m:r>
                  </m:oMath>
                </a14:m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“lambda” estimated coefficient for the product W and u.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There is something spatial going on here that we have not accounted for!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220AC-4317-FDA9-AB16-0C836454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25" y="6130690"/>
                <a:ext cx="5116242" cy="600164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C9D17F-41C2-B9CF-D3B5-25A60C454B8D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8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562B3B-2342-6E4C-B72B-B6CFB334502D}"/>
              </a:ext>
            </a:extLst>
          </p:cNvPr>
          <p:cNvSpPr txBox="1">
            <a:spLocks/>
          </p:cNvSpPr>
          <p:nvPr/>
        </p:nvSpPr>
        <p:spPr>
          <a:xfrm>
            <a:off x="135388" y="1128451"/>
            <a:ext cx="9382728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QUICK recap</a:t>
            </a:r>
            <a:endParaRPr lang="en-GB" sz="2400" b="1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331AA6B-CF2E-9242-BCAA-6A2119FC1F4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0073C-280F-0045-9EF1-816ED67A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CE8BC6-6B77-D330-7A15-C0AF10B422C5}"/>
              </a:ext>
            </a:extLst>
          </p:cNvPr>
          <p:cNvSpPr txBox="1">
            <a:spLocks/>
          </p:cNvSpPr>
          <p:nvPr/>
        </p:nvSpPr>
        <p:spPr>
          <a:xfrm>
            <a:off x="135388" y="1538367"/>
            <a:ext cx="6163587" cy="44635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key concepts of spatial dependence i.e., the characteristics such spatial heterogeneity and autocorrelation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covered what, why and how Spatial Weight Matrix (W) are important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Contiguity-based weights</a:t>
            </a:r>
          </a:p>
          <a:p>
            <a:pPr lvl="1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Distance-based weights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measure globally and locally the degree of spatial dependence using the Moran’s I statistics</a:t>
            </a:r>
          </a:p>
          <a:p>
            <a:pPr marL="0" indent="0">
              <a:buNone/>
            </a:pP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Font typeface="Arial"/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7ACE1C88-FAB8-E947-8148-198CB038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145" y="2664360"/>
            <a:ext cx="2331721" cy="2331721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430D6E26-1C0B-C391-0676-041E92785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24" y="2724895"/>
            <a:ext cx="2331721" cy="23317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613CD8-6063-098A-AC2F-1E5BDC648584}"/>
              </a:ext>
            </a:extLst>
          </p:cNvPr>
          <p:cNvSpPr txBox="1"/>
          <p:nvPr/>
        </p:nvSpPr>
        <p:spPr>
          <a:xfrm>
            <a:off x="7630569" y="2147794"/>
            <a:ext cx="367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Let’s rewind a bit back on what was taught in Week 3</a:t>
            </a:r>
          </a:p>
        </p:txBody>
      </p:sp>
    </p:spTree>
    <p:extLst>
      <p:ext uri="{BB962C8B-B14F-4D97-AF65-F5344CB8AC3E}">
        <p14:creationId xmlns:p14="http://schemas.microsoft.com/office/powerpoint/2010/main" val="2951523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7313BE-7BB4-DE47-AC9D-4210B942763B}"/>
              </a:ext>
            </a:extLst>
          </p:cNvPr>
          <p:cNvSpPr txBox="1"/>
          <p:nvPr/>
        </p:nvSpPr>
        <p:spPr>
          <a:xfrm>
            <a:off x="8279389" y="465079"/>
            <a:ext cx="380777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Notes: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these scenarios, where Y is the outcome, X are some independent variable(s) and E are residuals. 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possible to model overall association or relationships between X and Y, while considering: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Spatial configuration or layout of the for the study area.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The influences not only caused by the independent variables but also influences among the neighbouring outcome and error terms.</a:t>
            </a:r>
          </a:p>
          <a:p>
            <a:endParaRPr lang="en-GB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linear regression can be extended into 4 different types of Spatial regression models which can feature a lag or error component, or both.  </a:t>
            </a:r>
          </a:p>
        </p:txBody>
      </p:sp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0D92F9B-6861-0099-E2C4-ABC42C29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1" y="405707"/>
            <a:ext cx="3454871" cy="27638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B8091A-46EF-B12F-0D95-28B185417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113" y="405707"/>
            <a:ext cx="3458715" cy="27638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3A3B-0904-02DC-88FD-0D3DBF58041F}"/>
              </a:ext>
            </a:extLst>
          </p:cNvPr>
          <p:cNvSpPr txBox="1"/>
          <p:nvPr/>
        </p:nvSpPr>
        <p:spPr>
          <a:xfrm>
            <a:off x="135974" y="405707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1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8DECEDDE-5C29-6309-A01A-FD2B72757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5" y="3688397"/>
            <a:ext cx="3468708" cy="27515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DD43F-42B8-EF8A-1B75-DA3DE143A054}"/>
              </a:ext>
            </a:extLst>
          </p:cNvPr>
          <p:cNvSpPr txBox="1"/>
          <p:nvPr/>
        </p:nvSpPr>
        <p:spPr>
          <a:xfrm>
            <a:off x="4018113" y="437177"/>
            <a:ext cx="152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5C88-2D04-8017-7B3B-B55622FEEAEF}"/>
              </a:ext>
            </a:extLst>
          </p:cNvPr>
          <p:cNvSpPr txBox="1"/>
          <p:nvPr/>
        </p:nvSpPr>
        <p:spPr>
          <a:xfrm>
            <a:off x="135974" y="3688396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3</a:t>
            </a:r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5643C3-C7CD-2A36-8182-41CB57808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695" y="3688396"/>
            <a:ext cx="3343778" cy="27515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0924-97BC-115A-1DDA-4BFF32F474C4}"/>
              </a:ext>
            </a:extLst>
          </p:cNvPr>
          <p:cNvSpPr txBox="1"/>
          <p:nvPr/>
        </p:nvSpPr>
        <p:spPr>
          <a:xfrm>
            <a:off x="4093695" y="3701465"/>
            <a:ext cx="15246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75E2B-0D43-13BE-1DC4-D356A1492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695" y="3429000"/>
            <a:ext cx="3533475" cy="22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78AC-D8A0-AAB3-9E27-467BA12F7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8113" y="147040"/>
            <a:ext cx="3700458" cy="229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E5BB4-6ED2-9CFF-2371-E97F1C358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41" y="138935"/>
            <a:ext cx="3600467" cy="232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E450B8-0576-1595-AEC3-236F8DA36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1" y="3457636"/>
            <a:ext cx="3664036" cy="207651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4410D50-98D9-9F0D-37F0-29592CB0C91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30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8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6" y="838384"/>
            <a:ext cx="11233150" cy="129698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Beginning: </a:t>
            </a:r>
            <a:b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kern="0" dirty="0">
                <a:solidFill>
                  <a:srgbClr val="008CE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Introduction to Spatial Analysis and Data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14E94-E36A-6A76-FD1D-5AD25B5C680E}"/>
              </a:ext>
            </a:extLst>
          </p:cNvPr>
          <p:cNvSpPr txBox="1">
            <a:spLocks/>
          </p:cNvSpPr>
          <p:nvPr/>
        </p:nvSpPr>
        <p:spPr>
          <a:xfrm>
            <a:off x="312798" y="3078818"/>
            <a:ext cx="11233150" cy="12969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Workflow for spatial regression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6B3CF-55E9-7A7B-58D1-A4B9E618AA9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31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5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7F0-C0AA-8A44-A829-5258AFCC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133631"/>
            <a:ext cx="10979551" cy="433928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Modelling process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B8A3-E06E-284E-8339-01CC04CB4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56527"/>
            <a:ext cx="5342681" cy="586784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you want to conduct evidence-based analysis with spatial data – especially if the outcome is from a continuous distribution – you might want to follow these steps: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Carry some descriptive analysis to understand the underlying spatial distribution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a Linear regression in order to assess the residuals for the model output to determine whether not the assumptions of independence have been violated.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there’s a violation: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Examine whether there is evidence of spatial dependence in the residuals using Moran’s I test.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not significant –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STOP! NO EVIDENCE OF SPATIAL DEPENDENCE HENCE NO NEED OF SPATIAL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C46E38-D807-3441-9B75-06EF76988267}"/>
              </a:ext>
            </a:extLst>
          </p:cNvPr>
          <p:cNvSpPr txBox="1">
            <a:spLocks/>
          </p:cNvSpPr>
          <p:nvPr/>
        </p:nvSpPr>
        <p:spPr>
          <a:xfrm>
            <a:off x="5984111" y="856527"/>
            <a:ext cx="5342681" cy="58678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Moran’s I test is significant and positive – then map the residuals accordingly to examine the spatial patterning of the residual. </a:t>
            </a:r>
          </a:p>
          <a:p>
            <a:pPr marL="0" indent="0">
              <a:buNone/>
            </a:pPr>
            <a:endParaRPr lang="en-GB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4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Pick one of the spatial regression model and run its regression. For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Y (or X) Model 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 interested interpreting the “rho” (“theta”) estimates AND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&amp; indirect coefficients derived from the impacts() post estimation function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</a:t>
            </a:r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Error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it’s the “lambda” estimate.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use the impacts() function. We can get the coefficients directly from model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5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Compare the AIC to see which is a better model between the spatial regression(s) and linear regression too. The one with lowest is better.</a:t>
            </a:r>
          </a:p>
          <a:p>
            <a:r>
              <a:rPr lang="en-GB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6</a:t>
            </a: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Perform the Moran’s I test on the spatial model to see if they have adequately accounted for spatial autocorrelation. The model with a not significant p-value is the best! 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that model for making your causal or predictive inference</a:t>
            </a:r>
          </a:p>
          <a:p>
            <a:pPr marL="0" indent="0">
              <a:buNone/>
            </a:pPr>
            <a:endParaRPr lang="en-GB" sz="1400" b="1" u="sng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it’s significant (</a:t>
            </a:r>
            <a:r>
              <a:rPr lang="en-GB" sz="1400" b="1" u="sng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</a:t>
            </a:r>
            <a:r>
              <a:rPr lang="en-GB" sz="1400" b="1" u="sng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Moran’s I test) in step 6 – go for the one that has the lowest Moran’s I statistic closest to zero.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b="1" dirty="0">
              <a:latin typeface="Century" panose="020406040505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F9A254-A946-CB4F-07EB-E1C50AE0C4DD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32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different colors of different regions&#10;&#10;Description automatically generated">
            <a:extLst>
              <a:ext uri="{FF2B5EF4-FFF2-40B4-BE49-F238E27FC236}">
                <a16:creationId xmlns:a16="http://schemas.microsoft.com/office/drawing/2014/main" id="{E872B953-D618-54D9-AE09-0F13CDD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34" y="1146424"/>
            <a:ext cx="8724913" cy="5139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B312E-8A22-BEA1-452A-9AAEA793A67B}"/>
              </a:ext>
            </a:extLst>
          </p:cNvPr>
          <p:cNvSpPr txBox="1"/>
          <p:nvPr/>
        </p:nvSpPr>
        <p:spPr>
          <a:xfrm>
            <a:off x="1945262" y="812880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House Price (£) (Outcome)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252D5-270A-909D-0C79-A3E2236EF604}"/>
              </a:ext>
            </a:extLst>
          </p:cNvPr>
          <p:cNvSpPr txBox="1"/>
          <p:nvPr/>
        </p:nvSpPr>
        <p:spPr>
          <a:xfrm>
            <a:off x="6331570" y="856974"/>
            <a:ext cx="423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Average Income (£) (Independent variable)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DEC47-5D3F-9FA0-B53A-4202FB32F87D}"/>
              </a:ext>
            </a:extLst>
          </p:cNvPr>
          <p:cNvSpPr txBox="1"/>
          <p:nvPr/>
        </p:nvSpPr>
        <p:spPr>
          <a:xfrm>
            <a:off x="1498534" y="6439385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Socioeconomic deprivation score (Independent variable)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83D1-A7A8-3088-2AB0-267C974477BC}"/>
              </a:ext>
            </a:extLst>
          </p:cNvPr>
          <p:cNvSpPr txBox="1"/>
          <p:nvPr/>
        </p:nvSpPr>
        <p:spPr>
          <a:xfrm>
            <a:off x="5981713" y="6445471"/>
            <a:ext cx="45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Public Transport Accessibility score (Independent variable)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61AD6-FBE6-B5A4-37BC-931FBB06752E}"/>
              </a:ext>
            </a:extLst>
          </p:cNvPr>
          <p:cNvSpPr txBox="1"/>
          <p:nvPr/>
        </p:nvSpPr>
        <p:spPr>
          <a:xfrm>
            <a:off x="176485" y="32203"/>
            <a:ext cx="72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question: How does income, access to transportation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socioeconomic deprivation impact house price?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A1A58-FC73-E9CA-61E9-1760B728600A}"/>
              </a:ext>
            </a:extLst>
          </p:cNvPr>
          <p:cNvSpPr txBox="1"/>
          <p:nvPr/>
        </p:nvSpPr>
        <p:spPr>
          <a:xfrm>
            <a:off x="8446617" y="69031"/>
            <a:ext cx="35383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1: Descriptive Analysis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B4E9D36-1B37-3665-A86B-9946CF3F0CF9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33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955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593001-A66E-B475-4097-A09FC89CA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19448"/>
              </p:ext>
            </p:extLst>
          </p:nvPr>
        </p:nvGraphicFramePr>
        <p:xfrm>
          <a:off x="91881" y="438363"/>
          <a:ext cx="7080195" cy="2400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0065">
                  <a:extLst>
                    <a:ext uri="{9D8B030D-6E8A-4147-A177-3AD203B41FA5}">
                      <a16:colId xmlns:a16="http://schemas.microsoft.com/office/drawing/2014/main" val="3501680490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4051404741"/>
                    </a:ext>
                  </a:extLst>
                </a:gridCol>
                <a:gridCol w="2360065">
                  <a:extLst>
                    <a:ext uri="{9D8B030D-6E8A-4147-A177-3AD203B41FA5}">
                      <a16:colId xmlns:a16="http://schemas.microsoft.com/office/drawing/2014/main" val="367094359"/>
                    </a:ext>
                  </a:extLst>
                </a:gridCol>
              </a:tblGrid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3539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4334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77661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88653"/>
                  </a:ext>
                </a:extLst>
              </a:tr>
              <a:tr h="480042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782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674632-D325-45DB-73C7-1AD2D3530FBA}"/>
              </a:ext>
            </a:extLst>
          </p:cNvPr>
          <p:cNvSpPr txBox="1"/>
          <p:nvPr/>
        </p:nvSpPr>
        <p:spPr>
          <a:xfrm>
            <a:off x="8128885" y="69031"/>
            <a:ext cx="39173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2: 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B7E8-55DD-90AD-C0CB-FB7D3EC10694}"/>
              </a:ext>
            </a:extLst>
          </p:cNvPr>
          <p:cNvSpPr txBox="1"/>
          <p:nvPr/>
        </p:nvSpPr>
        <p:spPr>
          <a:xfrm>
            <a:off x="0" y="69031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Fitting a non-spatial model on spatial data for extracting the residuals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C4A23-2E41-7C37-E777-E0C0D31D8540}"/>
              </a:ext>
            </a:extLst>
          </p:cNvPr>
          <p:cNvSpPr txBox="1"/>
          <p:nvPr/>
        </p:nvSpPr>
        <p:spPr>
          <a:xfrm>
            <a:off x="339144" y="3452694"/>
            <a:ext cx="11198199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latin typeface="Helvetica Neue" panose="02000503000000020004" pitchFamily="2" charset="0"/>
              </a:rPr>
              <a:t>Interpretation</a:t>
            </a:r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:</a:t>
            </a:r>
            <a:endParaRPr lang="en-GB" sz="1400" dirty="0">
              <a:latin typeface="Helvetica Neue" panose="02000503000000020004" pitchFamily="2" charset="0"/>
            </a:endParaRPr>
          </a:p>
          <a:p>
            <a:pPr algn="just"/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INCOME was to increase by 1.0%, we expect the house prices to increase by 2.04%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PTAINDEX was to increase by 1.0%, we expect the house prices to increase marginally by 0.03%. The marginally increase is statistically significant since the p-value = 0.000000000471 &lt; 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i="0" u="none" strike="noStrike" dirty="0"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On a log transformed scale, if the IMDSCORE was to increase by 1.0%, we expect the house prices to increase marginally by 0.13% and this average increase is statistically significant since the p-value = 0.00000000002 &lt;0.05.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</a:rPr>
              <a:t>I</a:t>
            </a: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 terms of model performance: according to the Adjusted R-Squared value 0.7889 (78.89%)of the variation in the house prices across LSOAs were explained by the model after accounting for AVEINCOME, IMDSCORE, PTAINDEX. Since the Adjusted R-Squared more than 50.0% it is hence a very good model and significant (i.e., p-value = 0.0000000002 &lt; 0.05).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42869-4775-06EF-00C6-05470B07EDCB}"/>
              </a:ext>
            </a:extLst>
          </p:cNvPr>
          <p:cNvSpPr txBox="1"/>
          <p:nvPr/>
        </p:nvSpPr>
        <p:spPr>
          <a:xfrm>
            <a:off x="91881" y="2902791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Explained variation in the model: 78.89%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B61908-0988-2A64-9395-2CAA96C9CF95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3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08A062EE-96C7-EBF4-A786-3F26B492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9" y="739333"/>
            <a:ext cx="6649004" cy="5844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6A759-3CF5-8853-ECE1-FFB971C5D387}"/>
              </a:ext>
            </a:extLst>
          </p:cNvPr>
          <p:cNvSpPr txBox="1"/>
          <p:nvPr/>
        </p:nvSpPr>
        <p:spPr>
          <a:xfrm>
            <a:off x="5804452" y="69031"/>
            <a:ext cx="624177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3: Plot the Residuals and Perform Moran’s I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E007-518C-C2A3-C9F7-9F932F39728E}"/>
              </a:ext>
            </a:extLst>
          </p:cNvPr>
          <p:cNvSpPr txBox="1"/>
          <p:nvPr/>
        </p:nvSpPr>
        <p:spPr>
          <a:xfrm>
            <a:off x="6782464" y="938255"/>
            <a:ext cx="5201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0" u="none" strike="noStrike" dirty="0">
                <a:effectLst/>
                <a:latin typeface="Helvetica Neue" panose="02000503000000020004" pitchFamily="2" charset="0"/>
              </a:rPr>
              <a:t>Interpretation of residuals for linear regression model</a:t>
            </a:r>
          </a:p>
          <a:p>
            <a:endParaRPr lang="en-GB" sz="1400" b="1" i="0" u="none" strike="noStrike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Notice the spatial patterning and clusters of the LSOAs and the over-prediction (i.e., areas that have negative residuals, or blue tones) and under-prediction (i.e., areas that positive residuals, or red tones).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Helvetica Neue" panose="02000503000000020004" pitchFamily="2" charset="0"/>
              </a:rPr>
              <a:t>This visual inspection of the residuals is telling you that spatial autocorrelation may be present here. This, however, would require a more formal test.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DC87-0290-72DC-CB46-9AE00507C282}"/>
              </a:ext>
            </a:extLst>
          </p:cNvPr>
          <p:cNvSpPr txBox="1"/>
          <p:nvPr/>
        </p:nvSpPr>
        <p:spPr>
          <a:xfrm>
            <a:off x="87464" y="69031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Test for spatial dependency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155D3-C4F9-C72C-416B-A77DA7508217}"/>
              </a:ext>
            </a:extLst>
          </p:cNvPr>
          <p:cNvSpPr txBox="1"/>
          <p:nvPr/>
        </p:nvSpPr>
        <p:spPr>
          <a:xfrm>
            <a:off x="7339055" y="3684916"/>
            <a:ext cx="37539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Moran’s I = 0.475; p-value &lt; 0.05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2432C-D867-01DA-5CDF-D672616810B4}"/>
              </a:ext>
            </a:extLst>
          </p:cNvPr>
          <p:cNvSpPr txBox="1"/>
          <p:nvPr/>
        </p:nvSpPr>
        <p:spPr>
          <a:xfrm>
            <a:off x="6950839" y="4406784"/>
            <a:ext cx="4530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is an indication that errors/residuals are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related and not independent. Spatial regression for this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output is needed.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B7585F6-DCDF-973F-64D3-44D13B335E8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41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/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Scenario 1: Spatial Lag Model (lagged on the dependent variable)</a:t>
                </a:r>
              </a:p>
              <a:p>
                <a:pPr algn="ctr"/>
                <a:r>
                  <a:rPr lang="en-GB" sz="1400" b="1" dirty="0">
                    <a:latin typeface="Century" panose="02040604050505020304" pitchFamily="18" charset="0"/>
                  </a:rPr>
                  <a:t> </a:t>
                </a:r>
                <a:r>
                  <a:rPr lang="en-GB" sz="1400" b="1" dirty="0"/>
                  <a:t> 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GB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𝑾𝒀</m:t>
                      </m:r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GB" sz="1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B0DBB-7C3A-D4B7-746A-31DD7BABF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150965"/>
                <a:ext cx="6375717" cy="738664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/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GB" dirty="0"/>
                  <a:t> coefficient for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𝑾𝒀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Estimate the impacts i.e., the direct and indirect effects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28D403-17CE-A659-62D6-3A098151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0" y="1255662"/>
                <a:ext cx="5651675" cy="923330"/>
              </a:xfrm>
              <a:prstGeom prst="rect">
                <a:avLst/>
              </a:prstGeom>
              <a:blipFill>
                <a:blip r:embed="rId3"/>
                <a:stretch>
                  <a:fillRect l="-673" t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/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 0.4522;  p-value &lt; 0.05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19F95-7F2B-9FA6-D5A4-31557365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9" y="2338662"/>
                <a:ext cx="3071675" cy="369332"/>
              </a:xfrm>
              <a:prstGeom prst="rect">
                <a:avLst/>
              </a:prstGeom>
              <a:blipFill>
                <a:blip r:embed="rId4"/>
                <a:stretch>
                  <a:fillRect t="-10000" r="-823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457C86-15A2-52B5-C1FC-B2746770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335" y="1255662"/>
            <a:ext cx="4784125" cy="4931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/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Interpretation: </a:t>
                </a:r>
              </a:p>
              <a:p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 </a:t>
                </a:r>
                <a:r>
                  <a:rPr lang="en-GB" sz="18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statistic informs us of how the neighbouring LSOA house price values affect the house price an index location (y). The </a:t>
                </a:r>
                <a:r>
                  <a:rPr lang="el-GR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ρ 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value is a positive value of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0.4522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which means the house price from neighbouring LSOAs have a positive manner, and it is statistically significant (i.e., p-value &lt;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0.05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 can see the AIC for the lag model is lower than the original linear regression model (i.e., Lag: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-9863.3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vs LM: </a:t>
                </a:r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-8510.8</a:t>
                </a:r>
                <a:r>
                  <a:rPr lang="en-GB" b="0" i="0" u="none" strike="noStrike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therefore the lag model is okay.</a:t>
                </a:r>
                <a:endPara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74249-4FFA-D518-2ED9-78D17227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6" y="3047670"/>
                <a:ext cx="6288996" cy="3139321"/>
              </a:xfrm>
              <a:prstGeom prst="rect">
                <a:avLst/>
              </a:prstGeom>
              <a:blipFill>
                <a:blip r:embed="rId6"/>
                <a:stretch>
                  <a:fillRect l="-806" t="-1210" r="-1613" b="-2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ED9674-2F67-359B-F8CD-198B90ED6341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4: Run a spatial regression model (lagged 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92268-77C1-AEB7-BF90-59E7FA172F82}"/>
              </a:ext>
            </a:extLst>
          </p:cNvPr>
          <p:cNvSpPr/>
          <p:nvPr/>
        </p:nvSpPr>
        <p:spPr>
          <a:xfrm>
            <a:off x="119270" y="2926080"/>
            <a:ext cx="6790413" cy="2237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7EA0831-267F-7685-6EB3-EBD51D3785D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5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E97B58-BCB6-1FAB-A3E7-991C6FC3E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3604"/>
              </p:ext>
            </p:extLst>
          </p:nvPr>
        </p:nvGraphicFramePr>
        <p:xfrm>
          <a:off x="1682143" y="293012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3914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7157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407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2758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2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log(IMD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0.045%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0.034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9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1.267%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0.949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2.217%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log(PTA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0.011%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 (p &lt; 0.05)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0.019% (p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733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8A2BEA-36B3-9D0C-535F-8C01CD39E89C}"/>
              </a:ext>
            </a:extLst>
          </p:cNvPr>
          <p:cNvSpPr txBox="1"/>
          <p:nvPr/>
        </p:nvSpPr>
        <p:spPr>
          <a:xfrm>
            <a:off x="1023137" y="1160890"/>
            <a:ext cx="1014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 of the relationship between our independent variables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and outcome from spatial regression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873C1-177D-3EF7-1D3B-8D77EB8EF235}"/>
              </a:ext>
            </a:extLst>
          </p:cNvPr>
          <p:cNvSpPr txBox="1"/>
          <p:nvPr/>
        </p:nvSpPr>
        <p:spPr>
          <a:xfrm>
            <a:off x="7100514" y="89363"/>
            <a:ext cx="485294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Step 5: Derive the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coefficient values from the model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7DFF2C-971A-2422-CA21-6771E49DB0E2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5C00B-1809-5A30-4F7C-3D5AC467E7C3}"/>
              </a:ext>
            </a:extLst>
          </p:cNvPr>
          <p:cNvSpPr txBox="1"/>
          <p:nvPr/>
        </p:nvSpPr>
        <p:spPr>
          <a:xfrm>
            <a:off x="3713019" y="4461179"/>
            <a:ext cx="1822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At specific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CD4F5-DCE0-82FA-347D-1E6324BFB80F}"/>
              </a:ext>
            </a:extLst>
          </p:cNvPr>
          <p:cNvSpPr txBox="1"/>
          <p:nvPr/>
        </p:nvSpPr>
        <p:spPr>
          <a:xfrm>
            <a:off x="5845494" y="4461179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At neighbouring 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80B12-2F43-80FB-094A-08351CD23ACC}"/>
              </a:ext>
            </a:extLst>
          </p:cNvPr>
          <p:cNvSpPr txBox="1"/>
          <p:nvPr/>
        </p:nvSpPr>
        <p:spPr>
          <a:xfrm>
            <a:off x="7852766" y="446117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1B458-C17A-CAEA-6AF5-2BADB04B5F01}"/>
              </a:ext>
            </a:extLst>
          </p:cNvPr>
          <p:cNvSpPr txBox="1"/>
          <p:nvPr/>
        </p:nvSpPr>
        <p:spPr>
          <a:xfrm>
            <a:off x="164482" y="5032089"/>
            <a:ext cx="849745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Direct effect for deprivation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This means that for every unit increase in deprivation (on log-scale)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 a location (LSOA) leads to an average increase in the house prices by 0.045% in the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same location,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while accounting for spatial feedback (i.e., house price) from neighbouring locations (LSOAs) in London.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A54CD-EF0B-14ED-B8FC-CC369C4E7BB2}"/>
              </a:ext>
            </a:extLst>
          </p:cNvPr>
          <p:cNvSpPr txBox="1"/>
          <p:nvPr/>
        </p:nvSpPr>
        <p:spPr>
          <a:xfrm>
            <a:off x="120400" y="5942017"/>
            <a:ext cx="849745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Indirect effect for deprivation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: This means that for every unit increase in deprivation (on log-scale) in a location (LSOA) leads to average increase in the house prices by 0.034%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 neighbouring locations,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again, which accounting for its spillover effect through the spatial areas (LSOAs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) 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London.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F82C9-3EBE-34E0-210A-8C6EAEB9BEAF}"/>
              </a:ext>
            </a:extLst>
          </p:cNvPr>
          <p:cNvSpPr txBox="1"/>
          <p:nvPr/>
        </p:nvSpPr>
        <p:spPr>
          <a:xfrm>
            <a:off x="120400" y="461506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Interpretation:-</a:t>
            </a:r>
          </a:p>
        </p:txBody>
      </p:sp>
    </p:spTree>
    <p:extLst>
      <p:ext uri="{BB962C8B-B14F-4D97-AF65-F5344CB8AC3E}">
        <p14:creationId xmlns:p14="http://schemas.microsoft.com/office/powerpoint/2010/main" val="227182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710848" y="2881523"/>
            <a:ext cx="47703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842E-ABA4-17AD-C58A-4F062010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5"/>
          <a:stretch/>
        </p:blipFill>
        <p:spPr>
          <a:xfrm>
            <a:off x="4409897" y="3605679"/>
            <a:ext cx="2957236" cy="106203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733923-4C61-C03D-AC86-CC59AC2CF60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7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D0C59-4A14-47C9-EE0A-03F28BC42D9E}"/>
              </a:ext>
            </a:extLst>
          </p:cNvPr>
          <p:cNvSpPr txBox="1"/>
          <p:nvPr/>
        </p:nvSpPr>
        <p:spPr>
          <a:xfrm>
            <a:off x="2562447" y="778159"/>
            <a:ext cx="665598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C3DAAC-DA96-F5F4-5988-ECEE2EF5EFBA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CAEDF-52AC-2B90-4979-8565FF93930E}"/>
              </a:ext>
            </a:extLst>
          </p:cNvPr>
          <p:cNvSpPr txBox="1"/>
          <p:nvPr/>
        </p:nvSpPr>
        <p:spPr>
          <a:xfrm>
            <a:off x="660400" y="3371934"/>
            <a:ext cx="305581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Lag and Error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10FBF-F12D-B0FF-AC9A-43A801D73B14}"/>
              </a:ext>
            </a:extLst>
          </p:cNvPr>
          <p:cNvSpPr txBox="1"/>
          <p:nvPr/>
        </p:nvSpPr>
        <p:spPr>
          <a:xfrm>
            <a:off x="4435344" y="3371934"/>
            <a:ext cx="376674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Geographically Weighted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D8A88-7CFA-FA70-2E88-B19664A3CBB0}"/>
              </a:ext>
            </a:extLst>
          </p:cNvPr>
          <p:cNvSpPr txBox="1"/>
          <p:nvPr/>
        </p:nvSpPr>
        <p:spPr>
          <a:xfrm>
            <a:off x="453448" y="2973117"/>
            <a:ext cx="3508952" cy="147732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7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E233-06CC-937B-0F78-F7F0679C3B9F}"/>
              </a:ext>
            </a:extLst>
          </p:cNvPr>
          <p:cNvSpPr txBox="1"/>
          <p:nvPr/>
        </p:nvSpPr>
        <p:spPr>
          <a:xfrm>
            <a:off x="4323951" y="2951944"/>
            <a:ext cx="4083447" cy="147732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8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5CC97-6B02-AB10-9DDD-C9933A5641A9}"/>
              </a:ext>
            </a:extLst>
          </p:cNvPr>
          <p:cNvSpPr txBox="1"/>
          <p:nvPr/>
        </p:nvSpPr>
        <p:spPr>
          <a:xfrm>
            <a:off x="453448" y="5472574"/>
            <a:ext cx="508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 3’s concepts on spatial dependence are heavily emphasised here for Spatial Lag and Error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D64BF-9418-5ADC-F6C4-3D7C14B210EF}"/>
              </a:ext>
            </a:extLst>
          </p:cNvPr>
          <p:cNvSpPr txBox="1"/>
          <p:nvPr/>
        </p:nvSpPr>
        <p:spPr>
          <a:xfrm>
            <a:off x="8724105" y="3371934"/>
            <a:ext cx="332131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Risk </a:t>
            </a:r>
          </a:p>
          <a:p>
            <a:pPr algn="ctr"/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0C5DD-CB9A-7E82-F65A-3AB9E8D22220}"/>
              </a:ext>
            </a:extLst>
          </p:cNvPr>
          <p:cNvSpPr txBox="1"/>
          <p:nvPr/>
        </p:nvSpPr>
        <p:spPr>
          <a:xfrm>
            <a:off x="8614599" y="2951943"/>
            <a:ext cx="3577402" cy="147732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Week 9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87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ACA4B-420E-864E-A288-C901C26F4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33296"/>
            <a:ext cx="11233150" cy="1296988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a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E7336-0934-5BC0-895A-9E8C5D3D629F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8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a Regression model:</a:t>
            </a:r>
          </a:p>
          <a:p>
            <a:pPr marL="0" indent="0"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 is a mathematical formula that allows a user to perform two things: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determine the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a specified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with one or more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variable(s)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making a prediction about an outcome (i.e.,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), or making a projection or forecast of that outcome based on predictors.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F0B9E-9878-7A4C-AAB8-B17B973EE989}"/>
              </a:ext>
            </a:extLst>
          </p:cNvPr>
          <p:cNvSpPr/>
          <p:nvPr/>
        </p:nvSpPr>
        <p:spPr>
          <a:xfrm>
            <a:off x="66675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1) Casual Inference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03C3-C9E2-3E45-B74F-88FEF3611DCC}"/>
              </a:ext>
            </a:extLst>
          </p:cNvPr>
          <p:cNvSpPr/>
          <p:nvPr/>
        </p:nvSpPr>
        <p:spPr>
          <a:xfrm>
            <a:off x="6629400" y="4750607"/>
            <a:ext cx="4305300" cy="1281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Helvetica" pitchFamily="2" charset="0"/>
              </a:rPr>
              <a:t>2) Predictive Inference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25FDEA-5BA9-35C8-C0C1-BAB2833DF953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2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Casual &amp; Predictive Inference</a:t>
            </a:r>
          </a:p>
          <a:p>
            <a:pPr marL="0" indent="0">
              <a:buNone/>
            </a:pP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</a:t>
            </a:r>
            <a:r>
              <a:rPr lang="en-US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causal inference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i.e., the relationship between a dependent and independent variable(s):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association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between the incidence of skin cancer and exposure to long-term low-level elevated topsoil arsenic concentrations in the UK?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does increased levels of socioeconomic deprivation have on the burden of crime rates?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risk of a landslide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an increase in levels of rainfall, as well as soil texture in Bangladesh? </a:t>
            </a:r>
          </a:p>
          <a:p>
            <a:pPr marL="457200" lvl="1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Examples of </a:t>
            </a:r>
            <a:r>
              <a:rPr lang="en-US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predictive inference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i.e., when we know relationship between dependent and independent variable(s) but use some model to forecast unobserved values: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predicted incidence rate of skin cancer in the UK (at residential post code-level) when topsoil arsenic concentrations reach levels of 40 mg/kg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estimated risk of a landslide event in Bangladesh when rainfall levels reach values &gt; 50mm (2.0 inches) per hour </a:t>
            </a: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3BD0B0-EE78-4CCA-3E48-FC7FCCD76D1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us clear the air with some terminology</a:t>
            </a:r>
          </a:p>
          <a:p>
            <a:pPr marL="0" indent="0">
              <a:buNone/>
            </a:pPr>
            <a:endParaRPr lang="en-US" b="1" dirty="0"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26DF1C-23C5-624F-931A-44F113DA5B2F}"/>
              </a:ext>
            </a:extLst>
          </p:cNvPr>
          <p:cNvSpPr txBox="1">
            <a:spLocks/>
          </p:cNvSpPr>
          <p:nvPr/>
        </p:nvSpPr>
        <p:spPr>
          <a:xfrm>
            <a:off x="400051" y="952500"/>
            <a:ext cx="5295900" cy="56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whose values we want to explain or forecast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 depend on something else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 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Response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Outcome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6FCB8EE-BDC9-8D43-B50E-CB4A98E906FF}"/>
              </a:ext>
            </a:extLst>
          </p:cNvPr>
          <p:cNvSpPr txBox="1">
            <a:spLocks/>
          </p:cNvSpPr>
          <p:nvPr/>
        </p:nvSpPr>
        <p:spPr>
          <a:xfrm>
            <a:off x="6096000" y="952500"/>
            <a:ext cx="5905500" cy="5657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variable that explains our dependent variable. We can say it has an “impact”, or it is “associated” with our dependent variable</a:t>
            </a: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Its values are independent and used to explain the dependent variable</a:t>
            </a:r>
          </a:p>
          <a:p>
            <a:pPr marL="0" indent="0">
              <a:buNone/>
            </a:pPr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Interchangeable terms: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Explanatory variable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Exposure</a:t>
            </a:r>
          </a:p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 factor(s)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099702-340D-2152-FC21-E34EF508E0F7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8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C5E-3599-9046-9467-3A7B4105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685799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regression, there are several types of models, each with there own families depending on the type distribution for the dependent variable: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board overview: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" pitchFamily="2" charset="0"/>
              </a:rPr>
              <a:t> </a:t>
            </a:r>
            <a:endParaRPr lang="en-US" sz="2400" b="1" dirty="0"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C6D743-D534-484A-A59D-D4AE732BB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81159"/>
              </p:ext>
            </p:extLst>
          </p:nvPr>
        </p:nvGraphicFramePr>
        <p:xfrm>
          <a:off x="214312" y="1903023"/>
          <a:ext cx="11763375" cy="4492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1831">
                  <a:extLst>
                    <a:ext uri="{9D8B030D-6E8A-4147-A177-3AD203B41FA5}">
                      <a16:colId xmlns:a16="http://schemas.microsoft.com/office/drawing/2014/main" val="2740342776"/>
                    </a:ext>
                  </a:extLst>
                </a:gridCol>
                <a:gridCol w="5911544">
                  <a:extLst>
                    <a:ext uri="{9D8B030D-6E8A-4147-A177-3AD203B41FA5}">
                      <a16:colId xmlns:a16="http://schemas.microsoft.com/office/drawing/2014/main" val="4096845816"/>
                    </a:ext>
                  </a:extLst>
                </a:gridCol>
              </a:tblGrid>
              <a:tr h="450461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Distribution of dependent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latin typeface="Helvetica" pitchFamily="2" charset="0"/>
                        </a:rPr>
                        <a:t>Suitable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218665"/>
                  </a:ext>
                </a:extLst>
              </a:tr>
              <a:tr h="734873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Continuous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average income in postcode (£); concentrations of ambient particular matter (PM2.5); Normalised Vegetative Difference Index (NDVI)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Linear regression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120573"/>
                  </a:ext>
                </a:extLst>
              </a:tr>
              <a:tr h="69465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Binary measures (1 = “present” or 0 = “absent”)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A person voting for a candidate, Lung cancer risk, house infested with mosquitoes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506903"/>
                  </a:ext>
                </a:extLst>
              </a:tr>
              <a:tr h="972781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Binomial measure (or proportion): 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e.g., prevalence of houses in a postcode infested with mosquitoes, percentage of people in a village infected with intestinal parasitic worms, prevalence of household on a street segment victimised by crime etc.,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7090"/>
                  </a:ext>
                </a:extLst>
              </a:tr>
              <a:tr h="658366"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Counts or discrete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number of reported burglaries on a street segment, number of riots in a county etc.,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Poisson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4745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Time-to-event binary measures</a:t>
                      </a:r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: e.g., Lung cancer risk due to chronic exposure to environmental levels of indoor radon. Risk of landslide and time dependence of surface erosion etc., </a:t>
                      </a:r>
                    </a:p>
                    <a:p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Survival Analysis with Cox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241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9D9BE-AE40-0839-B1D6-DAF3012886C1}"/>
              </a:ext>
            </a:extLst>
          </p:cNvPr>
          <p:cNvSpPr txBox="1">
            <a:spLocks/>
          </p:cNvSpPr>
          <p:nvPr/>
        </p:nvSpPr>
        <p:spPr>
          <a:xfrm>
            <a:off x="11531600" y="6395904"/>
            <a:ext cx="540000" cy="14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21D7B2-F6DF-4749-BE48-6DFE0A2356E7}" type="slidenum">
              <a:rPr lang="en-US" altLang="x-non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en-US" altLang="x-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9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27318</TotalTime>
  <Words>4913</Words>
  <Application>Microsoft Macintosh PowerPoint</Application>
  <PresentationFormat>Widescreen</PresentationFormat>
  <Paragraphs>624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Cambria Math</vt:lpstr>
      <vt:lpstr>Century</vt:lpstr>
      <vt:lpstr>Helvetica</vt:lpstr>
      <vt:lpstr>Helvetica Neue</vt:lpstr>
      <vt:lpstr>Helvetica Neue Condensed Black</vt:lpstr>
      <vt:lpstr>Helvetica Neue Light</vt:lpstr>
      <vt:lpstr>HELVETICA NEUE THIN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What is a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Univariable &amp; Multivariable Regression</vt:lpstr>
      <vt:lpstr>A Linear Equation</vt:lpstr>
      <vt:lpstr>Simple Linear Regression Model</vt:lpstr>
      <vt:lpstr>Multivariable Linear Regression Model</vt:lpstr>
      <vt:lpstr>Simplest example of a univariable relationship</vt:lpstr>
      <vt:lpstr>Assumptions of Linear Model</vt:lpstr>
      <vt:lpstr>PowerPoint Presentation</vt:lpstr>
      <vt:lpstr>PowerPoint Presentation</vt:lpstr>
      <vt:lpstr>PowerPoint Presentation</vt:lpstr>
      <vt:lpstr>The Beginning:  Introduction to Spatial Analysis and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Beginning:  Introduction to Spatial Analysis and Data Science</vt:lpstr>
      <vt:lpstr>Modelling process and 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Musah, Anwar</cp:lastModifiedBy>
  <cp:revision>327</cp:revision>
  <dcterms:created xsi:type="dcterms:W3CDTF">2020-11-19T14:47:11Z</dcterms:created>
  <dcterms:modified xsi:type="dcterms:W3CDTF">2025-11-17T10:19:12Z</dcterms:modified>
</cp:coreProperties>
</file>